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346" r:id="rId4"/>
    <p:sldId id="347" r:id="rId5"/>
    <p:sldId id="348" r:id="rId6"/>
    <p:sldId id="364" r:id="rId7"/>
    <p:sldId id="349" r:id="rId8"/>
    <p:sldId id="350" r:id="rId9"/>
    <p:sldId id="351" r:id="rId10"/>
    <p:sldId id="352" r:id="rId11"/>
    <p:sldId id="353" r:id="rId12"/>
    <p:sldId id="354" r:id="rId13"/>
    <p:sldId id="365" r:id="rId14"/>
    <p:sldId id="355" r:id="rId15"/>
    <p:sldId id="356" r:id="rId16"/>
    <p:sldId id="357" r:id="rId17"/>
    <p:sldId id="358" r:id="rId18"/>
    <p:sldId id="359" r:id="rId19"/>
    <p:sldId id="361" r:id="rId20"/>
    <p:sldId id="360" r:id="rId21"/>
    <p:sldId id="362" r:id="rId22"/>
    <p:sldId id="363" r:id="rId23"/>
    <p:sldId id="342" r:id="rId24"/>
    <p:sldId id="299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EDDFE6"/>
    <a:srgbClr val="FECE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نمط فاتح 3 - تميي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نمط فاتح 3 - تميي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نمط داكن 2 - تمييز 1/تميي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7292A2E-F333-43FB-9621-5CBBE7FDCDCB}" styleName="نمط فاتح 2 - تميي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نمط فاتح 2 - تميي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نمط فاتح 2 - تميي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نمط فاتح 2 - تميي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النمط الفات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نمط متوسط 1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26" autoAdjust="0"/>
    <p:restoredTop sz="94384" autoAdjust="0"/>
  </p:normalViewPr>
  <p:slideViewPr>
    <p:cSldViewPr>
      <p:cViewPr varScale="1">
        <p:scale>
          <a:sx n="66" d="100"/>
          <a:sy n="66" d="100"/>
        </p:scale>
        <p:origin x="11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8996ED-3251-482C-BB30-50BE3774F921}" type="datetimeFigureOut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220A70D-2079-4473-9C20-5270C1B7D920}" type="slidenum">
              <a:rPr lang="en-US" altLang="ar-IQ"/>
              <a:pPr/>
              <a:t>‹#›</a:t>
            </a:fld>
            <a:endParaRPr lang="en-US" alt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92BFE88-B46F-4A33-B9FF-04CBA4E9FC7F}" type="datetimeFigureOut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EEC077-26C6-44EB-8E69-4098BAA22481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266774237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E7F1B-78BF-43CF-9328-70A74CF2F4A0}" type="datetimeFigureOut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F3FD9-B297-43CD-A8AF-16E01657FD6A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392698744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E9E59-E613-4370-ABA1-E3790047A9C4}" type="datetimeFigureOut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FD1A9-C7F7-485E-8860-A161E8996CA7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529516981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C74AF-3FDB-45C7-9706-3D9C7FAD397C}" type="datetimeFigureOut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EA1E7-D8BB-4B31-B9A8-9EF6A80897E5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923809784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A37DF-EBFE-41D7-83D0-9059FDEA7CB7}" type="datetimeFigureOut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EE821-F98D-4E6A-B32E-AA4EDAD599D4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749805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4CE6-F987-4042-BE9F-3C92D2AF29BE}" type="datetimeFigureOut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82BA8-1558-45A7-8F67-44BB8F09ADDE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2128169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DCDEC-4ACD-4CD4-9620-C159D2C3A306}" type="datetimeFigureOut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D71C6-B484-43A3-91A6-438C7663C290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085548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1EF98-4FE6-4DD7-BC4B-103C2592D26A}" type="datetimeFigureOut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CDEFB-E635-4B07-863D-847003692FCB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074784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43F02-0A70-4E4D-837B-5ED5624D4858}" type="datetimeFigureOut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72133-A420-4D91-8C13-C8F3C86F33BB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782613701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A35C7-75F7-4DF8-9FE1-9940F2FCC0F4}" type="datetimeFigureOut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C8BFD-25D9-458F-9675-B186C27DD59D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1842035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F060733-1ACF-4C31-A517-47FAF481A036}" type="datetimeFigureOut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72ACA-3E12-48DB-A911-14A3276D1438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633180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text styles</a:t>
            </a:r>
          </a:p>
          <a:p>
            <a:pPr lvl="1"/>
            <a:r>
              <a:rPr lang="en-US" altLang="ar-IQ" smtClean="0"/>
              <a:t>Second level</a:t>
            </a:r>
          </a:p>
          <a:p>
            <a:pPr lvl="2"/>
            <a:r>
              <a:rPr lang="en-US" altLang="ar-IQ" smtClean="0"/>
              <a:t>Third level</a:t>
            </a:r>
          </a:p>
          <a:p>
            <a:pPr lvl="3"/>
            <a:r>
              <a:rPr lang="en-US" altLang="ar-IQ" smtClean="0"/>
              <a:t>Fourth level</a:t>
            </a:r>
          </a:p>
          <a:p>
            <a:pPr lvl="4"/>
            <a:r>
              <a:rPr lang="en-US" altLang="ar-IQ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C1D5719-2E13-44D0-A4E2-4DA006B78D65}" type="datetimeFigureOut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fld id="{CCC801D0-E14A-4808-8B33-002612A11ACB}" type="slidenum">
              <a:rPr lang="en-US" altLang="ar-IQ"/>
              <a:pPr/>
              <a:t>‹#›</a:t>
            </a:fld>
            <a:endParaRPr lang="en-US" alt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7" r:id="rId4"/>
    <p:sldLayoutId id="2147483698" r:id="rId5"/>
    <p:sldLayoutId id="2147483699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34144"/>
            <a:ext cx="8458200" cy="10668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6666FF"/>
                </a:solidFill>
                <a:effectLst/>
              </a:rPr>
              <a:t>Computer Networks</a:t>
            </a:r>
            <a:endParaRPr lang="en-US" sz="2600" dirty="0">
              <a:solidFill>
                <a:srgbClr val="6666FF"/>
              </a:solidFill>
            </a:endParaRP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723900" y="3352800"/>
            <a:ext cx="7772400" cy="1905000"/>
          </a:xfrm>
        </p:spPr>
        <p:txBody>
          <a:bodyPr/>
          <a:lstStyle/>
          <a:p>
            <a:pPr marR="0" algn="ctr"/>
            <a:r>
              <a:rPr lang="en-US" altLang="ar-IQ" sz="1800" dirty="0" smtClean="0"/>
              <a:t>Asst. Lect. Ahmed M. Jasim</a:t>
            </a:r>
          </a:p>
          <a:p>
            <a:pPr marR="0" algn="ctr"/>
            <a:r>
              <a:rPr lang="en-US" altLang="ar-IQ" sz="1800" dirty="0" smtClean="0"/>
              <a:t>Computer Department - College of Engineering</a:t>
            </a:r>
          </a:p>
          <a:p>
            <a:pPr marR="0" algn="ctr"/>
            <a:r>
              <a:rPr lang="en-US" altLang="ar-IQ" sz="1800" dirty="0" smtClean="0"/>
              <a:t>University of Diyala</a:t>
            </a:r>
          </a:p>
          <a:p>
            <a:pPr marR="0" algn="ctr"/>
            <a:endParaRPr lang="en-US" altLang="ar-IQ" sz="1800" dirty="0" smtClean="0"/>
          </a:p>
          <a:p>
            <a:pPr marR="0" algn="ctr"/>
            <a:r>
              <a:rPr lang="en-US" altLang="ar-IQ" sz="1800" dirty="0" smtClean="0"/>
              <a:t>2017</a:t>
            </a:r>
            <a:endParaRPr lang="en-US" altLang="ar-IQ" sz="1800" dirty="0"/>
          </a:p>
          <a:p>
            <a:pPr marR="0" algn="ctr"/>
            <a:endParaRPr lang="en-US" altLang="ar-IQ" sz="1800" dirty="0" smtClean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1241223" cy="129668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8600" y="2478432"/>
            <a:ext cx="8610600" cy="645768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9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0000"/>
                </a:solidFill>
                <a:effectLst/>
              </a:rPr>
              <a:t>“COMMUNICATION LINKS &amp; NETWORK DEVICES”</a:t>
            </a:r>
            <a:endParaRPr lang="en-US" sz="2800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5486400"/>
          </a:xfrm>
        </p:spPr>
        <p:txBody>
          <a:bodyPr/>
          <a:lstStyle/>
          <a:p>
            <a:pPr marL="109537" indent="0">
              <a:buNone/>
            </a:pPr>
            <a:r>
              <a:rPr lang="en-US" sz="2400" dirty="0">
                <a:solidFill>
                  <a:srgbClr val="6666FF"/>
                </a:solidFill>
              </a:rPr>
              <a:t>3</a:t>
            </a:r>
            <a:r>
              <a:rPr lang="en-US" sz="2400" dirty="0" smtClean="0">
                <a:solidFill>
                  <a:srgbClr val="6666FF"/>
                </a:solidFill>
              </a:rPr>
              <a:t>- Hub</a:t>
            </a:r>
            <a:r>
              <a:rPr lang="en-US" dirty="0"/>
              <a:t> </a:t>
            </a:r>
            <a:r>
              <a:rPr lang="en-US" sz="2400" dirty="0" smtClean="0">
                <a:solidFill>
                  <a:srgbClr val="6666FF"/>
                </a:solidFill>
              </a:rPr>
              <a:t>(Physical </a:t>
            </a:r>
            <a:r>
              <a:rPr lang="en-US" sz="2400" dirty="0">
                <a:solidFill>
                  <a:srgbClr val="6666FF"/>
                </a:solidFill>
              </a:rPr>
              <a:t>layer device</a:t>
            </a:r>
            <a:r>
              <a:rPr lang="en-US" sz="2400" dirty="0" smtClean="0">
                <a:solidFill>
                  <a:srgbClr val="6666FF"/>
                </a:solidFill>
              </a:rPr>
              <a:t>)</a:t>
            </a:r>
            <a:endParaRPr lang="en-US" sz="2400" dirty="0">
              <a:solidFill>
                <a:srgbClr val="6666FF"/>
              </a:solidFill>
            </a:endParaRPr>
          </a:p>
          <a:p>
            <a:r>
              <a:rPr lang="en-US" sz="2400" dirty="0"/>
              <a:t>Hubs connect computers together in a </a:t>
            </a:r>
            <a:r>
              <a:rPr lang="en-US" sz="2400" dirty="0">
                <a:solidFill>
                  <a:srgbClr val="FF0000"/>
                </a:solidFill>
              </a:rPr>
              <a:t>star topology network.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/>
              <a:t>Due to their design, they increase the chances for </a:t>
            </a:r>
            <a:r>
              <a:rPr lang="en-US" sz="2400" dirty="0">
                <a:solidFill>
                  <a:srgbClr val="FF0000"/>
                </a:solidFill>
              </a:rPr>
              <a:t>collisions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r>
              <a:rPr lang="en-US" sz="2400" dirty="0"/>
              <a:t>Hubs have </a:t>
            </a:r>
            <a:r>
              <a:rPr lang="en-US" sz="2400" dirty="0">
                <a:solidFill>
                  <a:srgbClr val="FF0000"/>
                </a:solidFill>
              </a:rPr>
              <a:t>no intelligence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r>
              <a:rPr lang="en-US" sz="2400" dirty="0"/>
              <a:t>Hubs </a:t>
            </a:r>
            <a:r>
              <a:rPr lang="en-US" sz="2400" dirty="0">
                <a:solidFill>
                  <a:srgbClr val="FF0000"/>
                </a:solidFill>
              </a:rPr>
              <a:t>flood</a:t>
            </a:r>
            <a:r>
              <a:rPr lang="en-US" sz="2400" dirty="0"/>
              <a:t> incoming packets to all ports all the time. </a:t>
            </a:r>
          </a:p>
          <a:p>
            <a:endParaRPr lang="en-US" sz="2400" dirty="0"/>
          </a:p>
          <a:p>
            <a:r>
              <a:rPr lang="en-US" sz="2400" dirty="0"/>
              <a:t>Hubs pose a </a:t>
            </a:r>
            <a:r>
              <a:rPr lang="en-US" sz="2400" dirty="0">
                <a:solidFill>
                  <a:srgbClr val="FF0000"/>
                </a:solidFill>
              </a:rPr>
              <a:t>security risk </a:t>
            </a:r>
            <a:r>
              <a:rPr lang="en-US" sz="2400" dirty="0"/>
              <a:t>since all packets are flooded to all ports all the time.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NETWORK DEVICES</a:t>
            </a:r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819400"/>
            <a:ext cx="32004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353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4114800"/>
          </a:xfrm>
        </p:spPr>
        <p:txBody>
          <a:bodyPr/>
          <a:lstStyle/>
          <a:p>
            <a:pPr marL="109537" indent="0">
              <a:buNone/>
            </a:pPr>
            <a:r>
              <a:rPr lang="en-US" sz="2400" dirty="0">
                <a:solidFill>
                  <a:srgbClr val="6666FF"/>
                </a:solidFill>
              </a:rPr>
              <a:t>4- NIC (Physical &amp; Data link layer device</a:t>
            </a:r>
            <a:r>
              <a:rPr lang="en-US" sz="2400" dirty="0" smtClean="0">
                <a:solidFill>
                  <a:srgbClr val="6666FF"/>
                </a:solidFill>
              </a:rPr>
              <a:t>)</a:t>
            </a:r>
            <a:endParaRPr lang="en-US" sz="2400" dirty="0">
              <a:solidFill>
                <a:srgbClr val="6666FF"/>
              </a:solidFill>
            </a:endParaRPr>
          </a:p>
          <a:p>
            <a:r>
              <a:rPr lang="en-US" sz="2400" dirty="0"/>
              <a:t>A </a:t>
            </a:r>
            <a:r>
              <a:rPr lang="en-US" sz="2400" dirty="0">
                <a:solidFill>
                  <a:srgbClr val="FF0000"/>
                </a:solidFill>
              </a:rPr>
              <a:t>network interface card </a:t>
            </a:r>
            <a:r>
              <a:rPr lang="en-US" sz="2400" dirty="0"/>
              <a:t>is a computer hardware component designed to allow computers to communicate over a computer network.</a:t>
            </a:r>
          </a:p>
          <a:p>
            <a:pPr marL="109537" indent="0">
              <a:buNone/>
            </a:pPr>
            <a:endParaRPr lang="en-US" sz="2400" dirty="0"/>
          </a:p>
          <a:p>
            <a:r>
              <a:rPr lang="en-US" sz="2400" dirty="0"/>
              <a:t>Provides a low-level addressing system through the use of </a:t>
            </a:r>
            <a:r>
              <a:rPr lang="en-US" sz="2400" dirty="0">
                <a:solidFill>
                  <a:srgbClr val="FF0000"/>
                </a:solidFill>
              </a:rPr>
              <a:t>MAC addresses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Most motherboards today come equipped with a network interface card in the form of a </a:t>
            </a:r>
            <a:r>
              <a:rPr lang="en-US" sz="2400" dirty="0">
                <a:solidFill>
                  <a:srgbClr val="FF0000"/>
                </a:solidFill>
              </a:rPr>
              <a:t>controller</a:t>
            </a:r>
            <a:r>
              <a:rPr lang="en-US" sz="2400" dirty="0"/>
              <a:t>.</a:t>
            </a:r>
          </a:p>
          <a:p>
            <a:pPr marL="109537" indent="0"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NETWORK DEVICES</a:t>
            </a:r>
          </a:p>
        </p:txBody>
      </p:sp>
      <p:pic>
        <p:nvPicPr>
          <p:cNvPr id="5" name="صورة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1" y="4724400"/>
            <a:ext cx="34290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420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867400"/>
          </a:xfrm>
        </p:spPr>
        <p:txBody>
          <a:bodyPr/>
          <a:lstStyle/>
          <a:p>
            <a:pPr marL="109537" indent="0">
              <a:buNone/>
            </a:pPr>
            <a:r>
              <a:rPr lang="en-US" sz="2400" dirty="0">
                <a:solidFill>
                  <a:srgbClr val="6666FF"/>
                </a:solidFill>
              </a:rPr>
              <a:t>5- Bridge (Data link layer device)</a:t>
            </a:r>
          </a:p>
          <a:p>
            <a:pPr marL="109537" indent="0">
              <a:buNone/>
            </a:pPr>
            <a:r>
              <a:rPr lang="en-US" sz="2400" dirty="0" smtClean="0"/>
              <a:t>Bridges </a:t>
            </a:r>
            <a:r>
              <a:rPr lang="en-US" sz="2400" dirty="0"/>
              <a:t>have </a:t>
            </a:r>
            <a:r>
              <a:rPr lang="en-US" sz="2400" dirty="0">
                <a:solidFill>
                  <a:srgbClr val="FF0000"/>
                </a:solidFill>
              </a:rPr>
              <a:t>intelligence</a:t>
            </a:r>
            <a:r>
              <a:rPr lang="en-US" sz="2400" dirty="0"/>
              <a:t> and can "bridge" two of their ports together at very high speed. </a:t>
            </a:r>
            <a:endParaRPr lang="en-US" sz="2400" dirty="0" smtClean="0"/>
          </a:p>
          <a:p>
            <a:pPr marL="109537" indent="0">
              <a:buNone/>
            </a:pPr>
            <a:endParaRPr lang="en-US" sz="2400" dirty="0" smtClean="0"/>
          </a:p>
          <a:p>
            <a:pPr marL="109537" indent="0">
              <a:buNone/>
            </a:pPr>
            <a:r>
              <a:rPr lang="en-US" sz="2400" dirty="0" smtClean="0"/>
              <a:t>They </a:t>
            </a:r>
            <a:r>
              <a:rPr lang="en-US" sz="2400" dirty="0"/>
              <a:t>use a </a:t>
            </a:r>
            <a:r>
              <a:rPr lang="en-US" sz="2400" dirty="0">
                <a:solidFill>
                  <a:srgbClr val="FF0000"/>
                </a:solidFill>
              </a:rPr>
              <a:t>database of MAC </a:t>
            </a:r>
            <a:r>
              <a:rPr lang="en-US" sz="2400" dirty="0" smtClean="0">
                <a:solidFill>
                  <a:srgbClr val="FF0000"/>
                </a:solidFill>
              </a:rPr>
              <a:t>addresses.</a:t>
            </a:r>
          </a:p>
          <a:p>
            <a:pPr marL="109537" indent="0">
              <a:buNone/>
            </a:pPr>
            <a:endParaRPr lang="en-US" sz="2400" dirty="0" smtClean="0"/>
          </a:p>
          <a:p>
            <a:pPr marL="109537" indent="0">
              <a:buNone/>
            </a:pPr>
            <a:r>
              <a:rPr lang="en-US" sz="2400" dirty="0" smtClean="0"/>
              <a:t>A </a:t>
            </a:r>
            <a:r>
              <a:rPr lang="en-US" sz="2400" dirty="0"/>
              <a:t>bridge simply watches the </a:t>
            </a:r>
            <a:r>
              <a:rPr lang="en-US" sz="2400" dirty="0" smtClean="0"/>
              <a:t>incoming</a:t>
            </a:r>
          </a:p>
          <a:p>
            <a:pPr marL="109537" indent="0">
              <a:buNone/>
            </a:pPr>
            <a:r>
              <a:rPr lang="en-US" sz="2400" dirty="0" smtClean="0"/>
              <a:t>frame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FF0000"/>
                </a:solidFill>
              </a:rPr>
              <a:t>memorizes</a:t>
            </a:r>
            <a:r>
              <a:rPr lang="en-US" sz="2400" dirty="0"/>
              <a:t> the MAC </a:t>
            </a:r>
            <a:r>
              <a:rPr lang="en-US" sz="2400" dirty="0" smtClean="0"/>
              <a:t>address</a:t>
            </a:r>
          </a:p>
          <a:p>
            <a:pPr marL="109537" indent="0">
              <a:buNone/>
            </a:pPr>
            <a:r>
              <a:rPr lang="en-US" sz="2400" dirty="0" smtClean="0"/>
              <a:t>and </a:t>
            </a:r>
            <a:r>
              <a:rPr lang="en-US" sz="2400" dirty="0"/>
              <a:t>port a frame arrives on. </a:t>
            </a:r>
            <a:endParaRPr lang="en-US" sz="2400" dirty="0" smtClean="0"/>
          </a:p>
          <a:p>
            <a:pPr marL="109537" indent="0">
              <a:buNone/>
            </a:pPr>
            <a:endParaRPr lang="en-US" sz="2400" dirty="0"/>
          </a:p>
          <a:p>
            <a:pPr marL="109537" indent="0">
              <a:buNone/>
            </a:pPr>
            <a:r>
              <a:rPr lang="en-US" sz="2400" dirty="0" smtClean="0"/>
              <a:t>If </a:t>
            </a:r>
            <a:r>
              <a:rPr lang="en-US" sz="2400" dirty="0"/>
              <a:t>a frame arrives at the bridge </a:t>
            </a:r>
            <a:endParaRPr lang="en-US" sz="2400" dirty="0" smtClean="0"/>
          </a:p>
          <a:p>
            <a:pPr marL="109537" indent="0">
              <a:buNone/>
            </a:pPr>
            <a:r>
              <a:rPr lang="en-US" sz="2400" dirty="0" smtClean="0"/>
              <a:t>and </a:t>
            </a:r>
            <a:r>
              <a:rPr lang="en-US" sz="2400" dirty="0"/>
              <a:t>the bridge does not know where to send it, the bridge will </a:t>
            </a:r>
            <a:r>
              <a:rPr lang="en-US" sz="2400" dirty="0">
                <a:solidFill>
                  <a:srgbClr val="FF0000"/>
                </a:solidFill>
              </a:rPr>
              <a:t>flood</a:t>
            </a:r>
            <a:r>
              <a:rPr lang="en-US" sz="2400" dirty="0"/>
              <a:t> the frame just like a hub does.</a:t>
            </a:r>
          </a:p>
          <a:p>
            <a:pPr marL="109537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/>
          </a:p>
          <a:p>
            <a:pPr marL="109537" indent="0"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NETWORK DEVICES</a:t>
            </a:r>
          </a:p>
        </p:txBody>
      </p:sp>
      <p:pic>
        <p:nvPicPr>
          <p:cNvPr id="5" name="صورة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600200"/>
            <a:ext cx="2895600" cy="361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0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867400"/>
          </a:xfrm>
        </p:spPr>
        <p:txBody>
          <a:bodyPr/>
          <a:lstStyle/>
          <a:p>
            <a:pPr marL="109537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6- Switch (Data link layer device) </a:t>
            </a:r>
          </a:p>
          <a:p>
            <a:pPr marL="109537" indent="0">
              <a:buNone/>
            </a:pPr>
            <a:endParaRPr lang="en-US" sz="2400" dirty="0"/>
          </a:p>
          <a:p>
            <a:r>
              <a:rPr lang="en-US" sz="2400" dirty="0"/>
              <a:t>Similar to a hub, switches provide a </a:t>
            </a:r>
            <a:r>
              <a:rPr lang="en-US" sz="2400" dirty="0">
                <a:solidFill>
                  <a:srgbClr val="FF0000"/>
                </a:solidFill>
              </a:rPr>
              <a:t>central connection </a:t>
            </a:r>
            <a:r>
              <a:rPr lang="en-US" sz="2400" dirty="0"/>
              <a:t>between two or more computers on a network, but with some </a:t>
            </a:r>
            <a:r>
              <a:rPr lang="en-US" sz="2400" dirty="0">
                <a:solidFill>
                  <a:srgbClr val="FF0000"/>
                </a:solidFill>
              </a:rPr>
              <a:t>intelligence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r>
              <a:rPr lang="en-US" sz="2400" dirty="0"/>
              <a:t>A switch forwards data only to the port on which the destination system is connected. </a:t>
            </a:r>
          </a:p>
          <a:p>
            <a:endParaRPr lang="en-US" sz="2400" dirty="0"/>
          </a:p>
          <a:p>
            <a:r>
              <a:rPr lang="en-US" sz="2400" dirty="0"/>
              <a:t>They use a </a:t>
            </a:r>
            <a:r>
              <a:rPr lang="en-US" sz="2400" dirty="0">
                <a:solidFill>
                  <a:srgbClr val="FF0000"/>
                </a:solidFill>
              </a:rPr>
              <a:t>database of MAC addresses.</a:t>
            </a:r>
          </a:p>
          <a:p>
            <a:endParaRPr lang="en-US" sz="2400" dirty="0"/>
          </a:p>
          <a:p>
            <a:pPr marL="109537" indent="0"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NETWORK DEVICES</a:t>
            </a:r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105399"/>
            <a:ext cx="3810000" cy="14986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113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8674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Computer </a:t>
            </a:r>
            <a:r>
              <a:rPr lang="en-US" sz="2400" dirty="0"/>
              <a:t>that the switch does not have an address for in its MAC address table, it will </a:t>
            </a:r>
            <a:r>
              <a:rPr lang="en-US" sz="2400" dirty="0">
                <a:solidFill>
                  <a:srgbClr val="FF0000"/>
                </a:solidFill>
              </a:rPr>
              <a:t>flood</a:t>
            </a:r>
            <a:r>
              <a:rPr lang="en-US" sz="2400" dirty="0"/>
              <a:t> the packet out all connected ports.</a:t>
            </a:r>
          </a:p>
          <a:p>
            <a:endParaRPr lang="en-US" sz="2400" dirty="0"/>
          </a:p>
          <a:p>
            <a:r>
              <a:rPr lang="en-US" sz="2400" dirty="0"/>
              <a:t>A switch creates separate </a:t>
            </a:r>
            <a:r>
              <a:rPr lang="en-US" sz="2400" dirty="0">
                <a:solidFill>
                  <a:srgbClr val="FF0000"/>
                </a:solidFill>
              </a:rPr>
              <a:t>collision domains</a:t>
            </a:r>
            <a:r>
              <a:rPr lang="en-US" sz="2400" dirty="0"/>
              <a:t> for each physical connection. </a:t>
            </a:r>
          </a:p>
          <a:p>
            <a:endParaRPr lang="en-US" sz="2400" dirty="0"/>
          </a:p>
          <a:p>
            <a:r>
              <a:rPr lang="en-US" sz="2400" dirty="0"/>
              <a:t>A broadcast received on one port will be flooded out all ports except the one it came in on</a:t>
            </a:r>
          </a:p>
          <a:p>
            <a:pPr marL="109537" indent="0"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NETWORK DEVICES</a:t>
            </a:r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800600"/>
            <a:ext cx="388620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959246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867400"/>
          </a:xfrm>
        </p:spPr>
        <p:txBody>
          <a:bodyPr/>
          <a:lstStyle/>
          <a:p>
            <a:pPr marL="109537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7- Router (Network layer device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/>
              <a:t>Routers efficiently route information between Local Area Networks. </a:t>
            </a:r>
          </a:p>
          <a:p>
            <a:pPr marL="109537" indent="0">
              <a:buNone/>
            </a:pPr>
            <a:endParaRPr lang="en-US" sz="2400" dirty="0"/>
          </a:p>
          <a:p>
            <a:r>
              <a:rPr lang="en-US" sz="2400" dirty="0"/>
              <a:t>A router will </a:t>
            </a:r>
            <a:r>
              <a:rPr lang="en-US" sz="2400" dirty="0">
                <a:solidFill>
                  <a:srgbClr val="FF0000"/>
                </a:solidFill>
              </a:rPr>
              <a:t>divide a broadcast domain</a:t>
            </a:r>
            <a:r>
              <a:rPr lang="en-US" sz="2400" dirty="0"/>
              <a:t> and have traffic filtering capabilities</a:t>
            </a:r>
          </a:p>
          <a:p>
            <a:endParaRPr lang="en-US" sz="2400" dirty="0"/>
          </a:p>
          <a:p>
            <a:r>
              <a:rPr lang="en-US" sz="2400" dirty="0"/>
              <a:t>A router </a:t>
            </a:r>
            <a:r>
              <a:rPr lang="en-US" sz="2400" dirty="0">
                <a:solidFill>
                  <a:srgbClr val="FF0000"/>
                </a:solidFill>
              </a:rPr>
              <a:t>uses IP addresses </a:t>
            </a:r>
            <a:r>
              <a:rPr lang="en-US" sz="2400" dirty="0"/>
              <a:t>to figure out where to send packets. If two hosts from different networks want to communicate, they will need a router between them to route packets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NETWORK DEVICES</a:t>
            </a:r>
          </a:p>
        </p:txBody>
      </p:sp>
    </p:spTree>
    <p:extLst>
      <p:ext uri="{BB962C8B-B14F-4D97-AF65-F5344CB8AC3E}">
        <p14:creationId xmlns:p14="http://schemas.microsoft.com/office/powerpoint/2010/main" val="2701746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NETWORK DEVICES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19200"/>
            <a:ext cx="6697998" cy="466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4351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867400"/>
          </a:xfrm>
        </p:spPr>
        <p:txBody>
          <a:bodyPr/>
          <a:lstStyle/>
          <a:p>
            <a:pPr marL="109537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1- Collision </a:t>
            </a:r>
            <a:r>
              <a:rPr lang="en-US" sz="2400" dirty="0" smtClean="0">
                <a:solidFill>
                  <a:srgbClr val="0070C0"/>
                </a:solidFill>
              </a:rPr>
              <a:t>domain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 </a:t>
            </a:r>
            <a:r>
              <a:rPr lang="en-US" sz="2400" dirty="0">
                <a:solidFill>
                  <a:srgbClr val="FF0000"/>
                </a:solidFill>
              </a:rPr>
              <a:t>collision domain </a:t>
            </a:r>
            <a:r>
              <a:rPr lang="en-US" sz="2400" dirty="0"/>
              <a:t>is, as the name implies, a part of a network where packet collisions can occur.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A collision occurs </a:t>
            </a:r>
            <a:r>
              <a:rPr lang="en-US" sz="2400" dirty="0" smtClean="0">
                <a:solidFill>
                  <a:srgbClr val="FF0000"/>
                </a:solidFill>
              </a:rPr>
              <a:t>when two devices send a packet at the same time on the shared network segment. 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/>
          </a:p>
          <a:p>
            <a:r>
              <a:rPr lang="en-US" sz="2400" dirty="0"/>
              <a:t>Collisions are often in a </a:t>
            </a:r>
            <a:r>
              <a:rPr lang="en-US" sz="2400" dirty="0">
                <a:solidFill>
                  <a:srgbClr val="FF0000"/>
                </a:solidFill>
              </a:rPr>
              <a:t>hub</a:t>
            </a:r>
            <a:r>
              <a:rPr lang="en-US" sz="2400" dirty="0"/>
              <a:t> environment, because each port on a hub is in the same collision domain. </a:t>
            </a:r>
          </a:p>
          <a:p>
            <a:endParaRPr lang="en-US" sz="2400" dirty="0"/>
          </a:p>
          <a:p>
            <a:r>
              <a:rPr lang="en-US" sz="2400" dirty="0"/>
              <a:t>By contrast, </a:t>
            </a:r>
            <a:r>
              <a:rPr lang="en-US" sz="2400" dirty="0">
                <a:solidFill>
                  <a:srgbClr val="FF0000"/>
                </a:solidFill>
              </a:rPr>
              <a:t>each port on a bridge, a switch or a router</a:t>
            </a:r>
            <a:r>
              <a:rPr lang="en-US" sz="2400" dirty="0"/>
              <a:t> is in a separate collision domain.</a:t>
            </a:r>
          </a:p>
          <a:p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effectLst/>
              </a:rPr>
              <a:t>COLLISION DOMAIN &amp; BROADCAST DOMAIN</a:t>
            </a:r>
          </a:p>
        </p:txBody>
      </p:sp>
    </p:spTree>
    <p:extLst>
      <p:ext uri="{BB962C8B-B14F-4D97-AF65-F5344CB8AC3E}">
        <p14:creationId xmlns:p14="http://schemas.microsoft.com/office/powerpoint/2010/main" val="42663486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867400"/>
          </a:xfrm>
        </p:spPr>
        <p:txBody>
          <a:bodyPr/>
          <a:lstStyle/>
          <a:p>
            <a:pPr marL="109537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1- Collision domain</a:t>
            </a:r>
          </a:p>
          <a:p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effectLst/>
              </a:rPr>
              <a:t>COLLISION DOMAIN &amp; BROADCAST DOMAIN</a:t>
            </a: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43000"/>
            <a:ext cx="7696200" cy="476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2716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867400"/>
          </a:xfrm>
        </p:spPr>
        <p:txBody>
          <a:bodyPr/>
          <a:lstStyle/>
          <a:p>
            <a:pPr marL="109537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1- Collision domain</a:t>
            </a:r>
          </a:p>
          <a:p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effectLst/>
              </a:rPr>
              <a:t>COLLISION DOMAIN &amp; BROADCAST DOMAIN</a:t>
            </a:r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47800"/>
            <a:ext cx="75438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7405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r>
              <a:rPr lang="en-US" sz="3600" b="1" dirty="0" smtClean="0"/>
              <a:t>Communication links</a:t>
            </a:r>
            <a:endParaRPr lang="en-US" sz="3600" dirty="0" smtClean="0"/>
          </a:p>
          <a:p>
            <a:pPr marL="109537" indent="0">
              <a:buNone/>
            </a:pPr>
            <a:endParaRPr lang="en-US" sz="3600" dirty="0" smtClean="0"/>
          </a:p>
          <a:p>
            <a:r>
              <a:rPr lang="en-US" sz="3600" b="1" dirty="0" smtClean="0"/>
              <a:t>Network devices</a:t>
            </a:r>
          </a:p>
          <a:p>
            <a:pPr marL="109537" indent="0">
              <a:buNone/>
            </a:pPr>
            <a:endParaRPr lang="en-US" sz="3600" dirty="0" smtClean="0"/>
          </a:p>
          <a:p>
            <a:r>
              <a:rPr lang="en-US" sz="3600" b="1" dirty="0" smtClean="0"/>
              <a:t>Collision domain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Broadcast domain</a:t>
            </a:r>
            <a:endParaRPr lang="en-US" sz="3600" dirty="0" smtClean="0"/>
          </a:p>
          <a:p>
            <a:pPr marL="109537" indent="0">
              <a:buNone/>
            </a:pPr>
            <a:endParaRPr lang="en-US" altLang="ar-IQ" sz="3600" dirty="0" smtClean="0">
              <a:cs typeface="Arial" panose="020B0604020202020204" pitchFamily="34" charset="0"/>
            </a:endParaRPr>
          </a:p>
          <a:p>
            <a:endParaRPr lang="en-US" altLang="ar-IQ" sz="3600" dirty="0" smtClean="0"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Presentation Outline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867400"/>
          </a:xfrm>
        </p:spPr>
        <p:txBody>
          <a:bodyPr/>
          <a:lstStyle/>
          <a:p>
            <a:pPr marL="109537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2- Broadcast domain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 broadcast domain is a domain in which a broadcast is forwarded. </a:t>
            </a:r>
          </a:p>
          <a:p>
            <a:endParaRPr lang="en-US" sz="2400" dirty="0"/>
          </a:p>
          <a:p>
            <a:r>
              <a:rPr lang="en-US" sz="2400" dirty="0"/>
              <a:t>A broadcast domain contains all devices that can reach each other at the data link layer (OSI layer 2) by using broadcast. </a:t>
            </a:r>
          </a:p>
          <a:p>
            <a:endParaRPr lang="en-US" sz="2400" dirty="0"/>
          </a:p>
          <a:p>
            <a:r>
              <a:rPr lang="en-US" sz="2400" dirty="0"/>
              <a:t>All ports on </a:t>
            </a:r>
            <a:r>
              <a:rPr lang="en-US" sz="2400" dirty="0">
                <a:solidFill>
                  <a:srgbClr val="FF0000"/>
                </a:solidFill>
              </a:rPr>
              <a:t>a hub or a switch </a:t>
            </a:r>
            <a:r>
              <a:rPr lang="en-US" sz="2400" dirty="0"/>
              <a:t>are by default in the same broadcast domain.</a:t>
            </a:r>
          </a:p>
          <a:p>
            <a:endParaRPr lang="en-US" sz="2400" dirty="0"/>
          </a:p>
          <a:p>
            <a:r>
              <a:rPr lang="en-US" sz="2400" dirty="0"/>
              <a:t>All ports on a </a:t>
            </a:r>
            <a:r>
              <a:rPr lang="en-US" sz="2400" dirty="0">
                <a:solidFill>
                  <a:srgbClr val="FF0000"/>
                </a:solidFill>
              </a:rPr>
              <a:t>router</a:t>
            </a:r>
            <a:r>
              <a:rPr lang="en-US" sz="2400" dirty="0"/>
              <a:t> are in the different broadcast domains and routers don’t forward broadcasts from one broadcast domain to another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effectLst/>
              </a:rPr>
              <a:t>COLLISION DOMAIN &amp; BROADCAST DOMAIN</a:t>
            </a:r>
          </a:p>
        </p:txBody>
      </p:sp>
    </p:spTree>
    <p:extLst>
      <p:ext uri="{BB962C8B-B14F-4D97-AF65-F5344CB8AC3E}">
        <p14:creationId xmlns:p14="http://schemas.microsoft.com/office/powerpoint/2010/main" val="332654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33400"/>
          </a:xfrm>
        </p:spPr>
        <p:txBody>
          <a:bodyPr/>
          <a:lstStyle/>
          <a:p>
            <a:pPr marL="109537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2- Broadcast domain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effectLst/>
              </a:rPr>
              <a:t>COLLISION DOMAIN &amp; BROADCAST DOMAIN</a:t>
            </a: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43000"/>
            <a:ext cx="7696200" cy="476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3917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33400"/>
          </a:xfrm>
        </p:spPr>
        <p:txBody>
          <a:bodyPr/>
          <a:lstStyle/>
          <a:p>
            <a:pPr marL="109537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2- Broadcast domain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effectLst/>
              </a:rPr>
              <a:t>COLLISION DOMAIN &amp; BROADCAST DOMAIN</a:t>
            </a:r>
          </a:p>
        </p:txBody>
      </p:sp>
      <p:pic>
        <p:nvPicPr>
          <p:cNvPr id="6" name="صورة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99210"/>
            <a:ext cx="7086600" cy="494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2883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828800"/>
          </a:xfrm>
        </p:spPr>
        <p:txBody>
          <a:bodyPr>
            <a:noAutofit/>
          </a:bodyPr>
          <a:lstStyle/>
          <a:p>
            <a:pPr lvl="0" algn="ctr"/>
            <a:r>
              <a:rPr lang="en-US" sz="9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US" sz="9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847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2" grpId="3"/>
      <p:bldP spid="2" grpId="4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6" descr="question-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1000"/>
            <a:ext cx="4673600" cy="583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943428"/>
            <a:ext cx="9067800" cy="5457371"/>
          </a:xfrm>
        </p:spPr>
        <p:txBody>
          <a:bodyPr/>
          <a:lstStyle/>
          <a:p>
            <a:pPr marL="109537" lvl="0" indent="0">
              <a:buNone/>
            </a:pPr>
            <a:r>
              <a:rPr lang="en-US" sz="2800" dirty="0">
                <a:solidFill>
                  <a:srgbClr val="6666FF"/>
                </a:solidFill>
              </a:rPr>
              <a:t>A communications </a:t>
            </a:r>
            <a:r>
              <a:rPr lang="en-US" sz="2800" dirty="0" smtClean="0">
                <a:solidFill>
                  <a:srgbClr val="6666FF"/>
                </a:solidFill>
              </a:rPr>
              <a:t>links </a:t>
            </a:r>
            <a:r>
              <a:rPr lang="en-US" sz="2800" dirty="0"/>
              <a:t>can be defined as a pathway over which information can be conveyed.</a:t>
            </a:r>
          </a:p>
          <a:p>
            <a:pPr marL="109537" lvl="0" indent="0">
              <a:buNone/>
            </a:pPr>
            <a:endParaRPr lang="en-US" sz="2800" dirty="0"/>
          </a:p>
          <a:p>
            <a:pPr lvl="0">
              <a:buFontTx/>
              <a:buChar char="-"/>
            </a:pPr>
            <a:r>
              <a:rPr lang="en-US" sz="2800" dirty="0" smtClean="0">
                <a:solidFill>
                  <a:srgbClr val="6666FF"/>
                </a:solidFill>
              </a:rPr>
              <a:t>Physical </a:t>
            </a:r>
            <a:r>
              <a:rPr lang="en-US" sz="2800" dirty="0">
                <a:solidFill>
                  <a:srgbClr val="6666FF"/>
                </a:solidFill>
              </a:rPr>
              <a:t>wire </a:t>
            </a:r>
            <a:endParaRPr lang="en-US" sz="2800" dirty="0" smtClean="0">
              <a:solidFill>
                <a:srgbClr val="6666FF"/>
              </a:solidFill>
            </a:endParaRPr>
          </a:p>
          <a:p>
            <a:pPr lvl="0">
              <a:buFontTx/>
              <a:buChar char="-"/>
            </a:pPr>
            <a:r>
              <a:rPr lang="en-US" sz="2800" dirty="0" smtClean="0">
                <a:solidFill>
                  <a:srgbClr val="6666FF"/>
                </a:solidFill>
              </a:rPr>
              <a:t>Radio, Laser, Other </a:t>
            </a:r>
            <a:r>
              <a:rPr lang="en-US" sz="2800" dirty="0">
                <a:solidFill>
                  <a:srgbClr val="6666FF"/>
                </a:solidFill>
              </a:rPr>
              <a:t>radiated energy </a:t>
            </a:r>
            <a:r>
              <a:rPr lang="en-US" sz="2800" dirty="0" smtClean="0">
                <a:solidFill>
                  <a:srgbClr val="6666FF"/>
                </a:solidFill>
              </a:rPr>
              <a:t>source</a:t>
            </a:r>
          </a:p>
          <a:p>
            <a:pPr lvl="0">
              <a:buFontTx/>
              <a:buChar char="-"/>
            </a:pPr>
            <a:endParaRPr lang="en-US" sz="2800" dirty="0" smtClean="0"/>
          </a:p>
          <a:p>
            <a:pPr lvl="0">
              <a:buFontTx/>
              <a:buChar char="-"/>
            </a:pPr>
            <a:endParaRPr lang="en-US" sz="2800" dirty="0"/>
          </a:p>
          <a:p>
            <a:pPr marL="109537" lvl="0" indent="0">
              <a:buNone/>
            </a:pPr>
            <a:r>
              <a:rPr lang="en-US" sz="2800" dirty="0"/>
              <a:t>In between </a:t>
            </a:r>
            <a:r>
              <a:rPr lang="en-US" sz="2800" dirty="0">
                <a:solidFill>
                  <a:srgbClr val="00B050"/>
                </a:solidFill>
              </a:rPr>
              <a:t>the transmitter and the receiver</a:t>
            </a:r>
            <a:r>
              <a:rPr lang="en-US" sz="2800" dirty="0"/>
              <a:t>, the transmission medium of the data, this is usually called as </a:t>
            </a:r>
            <a:r>
              <a:rPr lang="en-US" sz="2800" dirty="0">
                <a:solidFill>
                  <a:srgbClr val="FF0000"/>
                </a:solidFill>
              </a:rPr>
              <a:t>the channel of a communication system.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COMMUNICATION LINKS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9955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943428"/>
            <a:ext cx="9067800" cy="2462075"/>
          </a:xfrm>
        </p:spPr>
        <p:txBody>
          <a:bodyPr/>
          <a:lstStyle/>
          <a:p>
            <a:pPr marL="109537" indent="0">
              <a:buNone/>
            </a:pPr>
            <a:r>
              <a:rPr lang="en-US" dirty="0"/>
              <a:t>The communication through links can be classified as</a:t>
            </a:r>
            <a:r>
              <a:rPr lang="en-US" dirty="0" smtClean="0"/>
              <a:t>:</a:t>
            </a:r>
            <a:endParaRPr lang="en-US" dirty="0"/>
          </a:p>
          <a:p>
            <a:pPr marL="109537" indent="0">
              <a:buNone/>
            </a:pPr>
            <a:endParaRPr lang="en-US" dirty="0" smtClean="0"/>
          </a:p>
          <a:p>
            <a:pPr marL="109537" indent="0">
              <a:buNone/>
            </a:pPr>
            <a:r>
              <a:rPr lang="en-US" dirty="0" smtClean="0"/>
              <a:t>1- </a:t>
            </a:r>
            <a:r>
              <a:rPr lang="en-US" b="1" dirty="0" smtClean="0"/>
              <a:t>Simplex</a:t>
            </a:r>
          </a:p>
          <a:p>
            <a:pPr marL="109537" indent="0">
              <a:buNone/>
            </a:pPr>
            <a:endParaRPr lang="en-US" b="1" dirty="0"/>
          </a:p>
          <a:p>
            <a:pPr marL="109537" indent="0">
              <a:buNone/>
            </a:pPr>
            <a:endParaRPr lang="en-US" b="1" dirty="0" smtClean="0"/>
          </a:p>
          <a:p>
            <a:pPr marL="109537" indent="0">
              <a:buNone/>
            </a:pPr>
            <a:endParaRPr lang="en-US" b="1" dirty="0"/>
          </a:p>
          <a:p>
            <a:pPr marL="109537" indent="0">
              <a:buNone/>
            </a:pPr>
            <a:endParaRPr lang="en-US" b="1" dirty="0" smtClean="0"/>
          </a:p>
          <a:p>
            <a:pPr marL="109537" indent="0">
              <a:buNone/>
            </a:pPr>
            <a:endParaRPr lang="en-US" b="1" dirty="0"/>
          </a:p>
          <a:p>
            <a:pPr marL="109537" indent="0">
              <a:buNone/>
            </a:pPr>
            <a:r>
              <a:rPr lang="en-US" dirty="0" smtClean="0"/>
              <a:t> EX: </a:t>
            </a:r>
            <a:r>
              <a:rPr lang="en-US" dirty="0" smtClean="0">
                <a:solidFill>
                  <a:srgbClr val="FF0000"/>
                </a:solidFill>
              </a:rPr>
              <a:t>Radio </a:t>
            </a:r>
            <a:r>
              <a:rPr lang="en-US" dirty="0">
                <a:solidFill>
                  <a:srgbClr val="FF0000"/>
                </a:solidFill>
              </a:rPr>
              <a:t>station and T.V broadcasting</a:t>
            </a:r>
            <a:endParaRPr lang="en-US" sz="2800" dirty="0">
              <a:solidFill>
                <a:srgbClr val="FF0000"/>
              </a:solidFill>
            </a:endParaRPr>
          </a:p>
          <a:p>
            <a:pPr marL="109537" indent="0"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COMMUNICATION LINKS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5" name="صورة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895600"/>
            <a:ext cx="7239000" cy="192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6444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943429"/>
            <a:ext cx="9067800" cy="1723571"/>
          </a:xfrm>
        </p:spPr>
        <p:txBody>
          <a:bodyPr/>
          <a:lstStyle/>
          <a:p>
            <a:pPr marL="109537" indent="0">
              <a:buNone/>
            </a:pPr>
            <a:r>
              <a:rPr lang="en-US" b="1" dirty="0" smtClean="0"/>
              <a:t>2- </a:t>
            </a:r>
            <a:r>
              <a:rPr lang="en-US" b="1" dirty="0" smtClean="0"/>
              <a:t>Half-duplex</a:t>
            </a:r>
            <a:endParaRPr lang="en-US" b="1" dirty="0"/>
          </a:p>
          <a:p>
            <a:pPr marL="109537" indent="0"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marL="109537" indent="0"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 marL="109537" indent="0"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marL="109537" indent="0"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 marL="109537" indent="0"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marL="109537" indent="0"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marL="109537" indent="0"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marL="109537" indent="0">
              <a:buNone/>
            </a:pPr>
            <a:r>
              <a:rPr lang="en-US" sz="2800" dirty="0" smtClean="0"/>
              <a:t>EX: </a:t>
            </a:r>
            <a:r>
              <a:rPr lang="en-US" sz="2800" dirty="0" smtClean="0">
                <a:solidFill>
                  <a:srgbClr val="FF0000"/>
                </a:solidFill>
              </a:rPr>
              <a:t>Two </a:t>
            </a:r>
            <a:r>
              <a:rPr lang="en-US" sz="2800" dirty="0">
                <a:solidFill>
                  <a:srgbClr val="FF0000"/>
                </a:solidFill>
              </a:rPr>
              <a:t>persons talking to each other such that when speaks the other listens and vice versa.</a:t>
            </a:r>
            <a:endParaRPr lang="en-US" sz="3200" dirty="0">
              <a:solidFill>
                <a:srgbClr val="FF0000"/>
              </a:solidFill>
            </a:endParaRPr>
          </a:p>
          <a:p>
            <a:pPr marL="109537" indent="0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COMMUNICATION LINKS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6" name="صورة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752600"/>
            <a:ext cx="6781800" cy="2161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4181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943429"/>
            <a:ext cx="9067800" cy="1723571"/>
          </a:xfrm>
        </p:spPr>
        <p:txBody>
          <a:bodyPr/>
          <a:lstStyle/>
          <a:p>
            <a:pPr marL="109537" indent="0">
              <a:buNone/>
            </a:pPr>
            <a:r>
              <a:rPr lang="en-US" dirty="0"/>
              <a:t>3- </a:t>
            </a:r>
            <a:r>
              <a:rPr lang="en-US" b="1" dirty="0"/>
              <a:t>Full-duplex:</a:t>
            </a:r>
            <a:r>
              <a:rPr lang="en-US" dirty="0"/>
              <a:t> </a:t>
            </a:r>
            <a:endParaRPr lang="en-US" dirty="0" smtClean="0"/>
          </a:p>
          <a:p>
            <a:pPr marL="109537" indent="0">
              <a:buNone/>
            </a:pPr>
            <a:endParaRPr lang="en-US" dirty="0"/>
          </a:p>
          <a:p>
            <a:pPr marL="109537" indent="0">
              <a:buNone/>
            </a:pPr>
            <a:endParaRPr lang="en-US" dirty="0" smtClean="0"/>
          </a:p>
          <a:p>
            <a:pPr marL="109537" indent="0">
              <a:buNone/>
            </a:pPr>
            <a:endParaRPr lang="en-US" dirty="0"/>
          </a:p>
          <a:p>
            <a:pPr marL="109537" indent="0">
              <a:buNone/>
            </a:pPr>
            <a:endParaRPr lang="en-US" dirty="0" smtClean="0"/>
          </a:p>
          <a:p>
            <a:pPr marL="109537" indent="0">
              <a:buNone/>
            </a:pPr>
            <a:endParaRPr lang="en-US" dirty="0"/>
          </a:p>
          <a:p>
            <a:pPr marL="109537" indent="0">
              <a:buNone/>
            </a:pPr>
            <a:endParaRPr lang="en-US" dirty="0" smtClean="0"/>
          </a:p>
          <a:p>
            <a:pPr marL="109537" indent="0">
              <a:buNone/>
            </a:pPr>
            <a:endParaRPr lang="en-US" dirty="0"/>
          </a:p>
          <a:p>
            <a:pPr marL="109537" indent="0">
              <a:buNone/>
            </a:pPr>
            <a:r>
              <a:rPr lang="en-US" dirty="0" smtClean="0"/>
              <a:t>Ex: </a:t>
            </a:r>
            <a:r>
              <a:rPr lang="en-US" dirty="0">
                <a:solidFill>
                  <a:srgbClr val="FF0000"/>
                </a:solidFill>
              </a:rPr>
              <a:t>A discussion in a group without discipline.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COMMUNICATION LINKS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5" name="صورة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2133600"/>
            <a:ext cx="7467600" cy="198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6554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943429"/>
            <a:ext cx="9144000" cy="5152571"/>
          </a:xfrm>
        </p:spPr>
        <p:txBody>
          <a:bodyPr/>
          <a:lstStyle/>
          <a:p>
            <a:r>
              <a:rPr lang="en-US" sz="3200" dirty="0"/>
              <a:t>Devices that interconnect different computer together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Computer </a:t>
            </a:r>
            <a:r>
              <a:rPr lang="en-US" sz="3200" dirty="0"/>
              <a:t>networking devices are known by different names such as </a:t>
            </a:r>
            <a:r>
              <a:rPr lang="en-US" sz="3200" dirty="0">
                <a:solidFill>
                  <a:srgbClr val="6666FF"/>
                </a:solidFill>
              </a:rPr>
              <a:t>networking devices, networking hardware, network equipment etc. </a:t>
            </a:r>
            <a:endParaRPr lang="en-US" sz="3200" dirty="0" smtClean="0">
              <a:solidFill>
                <a:srgbClr val="6666FF"/>
              </a:solidFill>
            </a:endParaRPr>
          </a:p>
          <a:p>
            <a:pPr marL="109537" indent="0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/>
              <a:t>T</a:t>
            </a:r>
            <a:r>
              <a:rPr lang="en-US" sz="3200" dirty="0" smtClean="0"/>
              <a:t>hey </a:t>
            </a:r>
            <a:r>
              <a:rPr lang="en-US" sz="3200" dirty="0"/>
              <a:t>work at </a:t>
            </a:r>
            <a:r>
              <a:rPr lang="en-US" sz="3200" dirty="0">
                <a:solidFill>
                  <a:srgbClr val="FF0000"/>
                </a:solidFill>
              </a:rPr>
              <a:t>different layers </a:t>
            </a:r>
            <a:r>
              <a:rPr lang="en-US" sz="3200" dirty="0"/>
              <a:t>of the computer networks.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NETWORK DEVICES</a:t>
            </a:r>
          </a:p>
        </p:txBody>
      </p:sp>
    </p:spTree>
    <p:extLst>
      <p:ext uri="{BB962C8B-B14F-4D97-AF65-F5344CB8AC3E}">
        <p14:creationId xmlns:p14="http://schemas.microsoft.com/office/powerpoint/2010/main" val="33387853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943429"/>
            <a:ext cx="9067800" cy="3628571"/>
          </a:xfrm>
        </p:spPr>
        <p:txBody>
          <a:bodyPr/>
          <a:lstStyle/>
          <a:p>
            <a:pPr marL="109537" indent="0">
              <a:buNone/>
            </a:pPr>
            <a:r>
              <a:rPr lang="en-US" sz="2400" dirty="0">
                <a:solidFill>
                  <a:srgbClr val="6666FF"/>
                </a:solidFill>
              </a:rPr>
              <a:t>1- </a:t>
            </a:r>
            <a:r>
              <a:rPr lang="en-US" sz="2400" dirty="0" smtClean="0">
                <a:solidFill>
                  <a:srgbClr val="6666FF"/>
                </a:solidFill>
              </a:rPr>
              <a:t>Repeater (</a:t>
            </a:r>
            <a:r>
              <a:rPr lang="en-US" sz="2400" dirty="0">
                <a:solidFill>
                  <a:srgbClr val="6666FF"/>
                </a:solidFill>
              </a:rPr>
              <a:t>The physical layer </a:t>
            </a:r>
            <a:r>
              <a:rPr lang="en-US" sz="2400" dirty="0" smtClean="0">
                <a:solidFill>
                  <a:srgbClr val="6666FF"/>
                </a:solidFill>
              </a:rPr>
              <a:t>device)</a:t>
            </a:r>
            <a:endParaRPr lang="en-US" sz="2400" dirty="0">
              <a:solidFill>
                <a:srgbClr val="6666FF"/>
              </a:solidFill>
            </a:endParaRPr>
          </a:p>
          <a:p>
            <a:r>
              <a:rPr lang="en-US" sz="2400" dirty="0"/>
              <a:t>A repeater is an electronic device that receives a signal and retransmits it at a higher level and/or higher power, or onto the other side of an </a:t>
            </a:r>
            <a:r>
              <a:rPr lang="en-US" sz="2400" dirty="0" smtClean="0"/>
              <a:t>obstruction</a:t>
            </a:r>
            <a:endParaRPr lang="en-US" sz="2400" dirty="0"/>
          </a:p>
          <a:p>
            <a:r>
              <a:rPr lang="en-US" sz="2400" dirty="0"/>
              <a:t>Repeaters are majorly employed in long distance transmission to reduce the effect of attenuation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 It is important to note that repeaters do not amplify the original signal but simply </a:t>
            </a:r>
            <a:r>
              <a:rPr lang="en-US" sz="2400" dirty="0">
                <a:solidFill>
                  <a:srgbClr val="FF0000"/>
                </a:solidFill>
              </a:rPr>
              <a:t>regenerate</a:t>
            </a:r>
            <a:r>
              <a:rPr lang="en-US" sz="2400" dirty="0"/>
              <a:t> 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NETWORK DEVICES</a:t>
            </a:r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316186"/>
            <a:ext cx="4114800" cy="2628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892425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943429"/>
            <a:ext cx="9067800" cy="3628571"/>
          </a:xfrm>
        </p:spPr>
        <p:txBody>
          <a:bodyPr/>
          <a:lstStyle/>
          <a:p>
            <a:pPr marL="109537" indent="0">
              <a:buNone/>
            </a:pPr>
            <a:r>
              <a:rPr lang="en-US" sz="2400" dirty="0">
                <a:solidFill>
                  <a:srgbClr val="6666FF"/>
                </a:solidFill>
              </a:rPr>
              <a:t>2- Modem (Physical layer device)</a:t>
            </a:r>
          </a:p>
          <a:p>
            <a:pPr marL="109537" indent="0">
              <a:buNone/>
            </a:pPr>
            <a:endParaRPr lang="en-US" sz="2400" dirty="0">
              <a:solidFill>
                <a:srgbClr val="6666FF"/>
              </a:solidFill>
            </a:endParaRPr>
          </a:p>
          <a:p>
            <a:r>
              <a:rPr lang="en-US" sz="2400" dirty="0"/>
              <a:t>A modem stands for </a:t>
            </a:r>
            <a:r>
              <a:rPr lang="en-US" sz="2400" dirty="0">
                <a:solidFill>
                  <a:srgbClr val="FF0000"/>
                </a:solidFill>
              </a:rPr>
              <a:t>(Modulator + Demodulator). </a:t>
            </a:r>
          </a:p>
          <a:p>
            <a:endParaRPr lang="en-US" sz="2400" dirty="0"/>
          </a:p>
          <a:p>
            <a:r>
              <a:rPr lang="en-US" sz="2400" dirty="0"/>
              <a:t>Modulates and demodulates the signal between the digital data of a computer and the analog signal of a telephone line.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ffectLst/>
              </a:rPr>
              <a:t>NETWORK DEVICES</a:t>
            </a:r>
          </a:p>
        </p:txBody>
      </p:sp>
    </p:spTree>
    <p:extLst>
      <p:ext uri="{BB962C8B-B14F-4D97-AF65-F5344CB8AC3E}">
        <p14:creationId xmlns:p14="http://schemas.microsoft.com/office/powerpoint/2010/main" val="21491252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3928</TotalTime>
  <Words>901</Words>
  <Application>Microsoft Office PowerPoint</Application>
  <PresentationFormat>عرض على الشاشة (4:3)</PresentationFormat>
  <Paragraphs>151</Paragraphs>
  <Slides>24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31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Computer Networks</vt:lpstr>
      <vt:lpstr>Presentation Outline</vt:lpstr>
      <vt:lpstr>COMMUNICATION LINKS</vt:lpstr>
      <vt:lpstr>COMMUNICATION LINKS</vt:lpstr>
      <vt:lpstr>COMMUNICATION LINKS</vt:lpstr>
      <vt:lpstr>COMMUNICATION LINKS</vt:lpstr>
      <vt:lpstr>NETWORK DEVICES</vt:lpstr>
      <vt:lpstr>NETWORK DEVICES</vt:lpstr>
      <vt:lpstr>NETWORK DEVICES</vt:lpstr>
      <vt:lpstr>NETWORK DEVICES</vt:lpstr>
      <vt:lpstr>NETWORK DEVICES</vt:lpstr>
      <vt:lpstr>NETWORK DEVICES</vt:lpstr>
      <vt:lpstr>NETWORK DEVICES</vt:lpstr>
      <vt:lpstr>NETWORK DEVICES</vt:lpstr>
      <vt:lpstr>NETWORK DEVICES</vt:lpstr>
      <vt:lpstr>NETWORK DEVICES</vt:lpstr>
      <vt:lpstr>COLLISION DOMAIN &amp; BROADCAST DOMAIN</vt:lpstr>
      <vt:lpstr>COLLISION DOMAIN &amp; BROADCAST DOMAIN</vt:lpstr>
      <vt:lpstr>COLLISION DOMAIN &amp; BROADCAST DOMAIN</vt:lpstr>
      <vt:lpstr>COLLISION DOMAIN &amp; BROADCAST DOMAIN</vt:lpstr>
      <vt:lpstr>COLLISION DOMAIN &amp; BROADCAST DOMAIN</vt:lpstr>
      <vt:lpstr>COLLISION DOMAIN &amp; BROADCAST DOMAIN</vt:lpstr>
      <vt:lpstr>THANK YOU</vt:lpstr>
      <vt:lpstr>عرض تقديمي في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bad is selfish routing?</dc:title>
  <dc:creator>al marsa</dc:creator>
  <cp:lastModifiedBy>al marsa</cp:lastModifiedBy>
  <cp:revision>229</cp:revision>
  <dcterms:created xsi:type="dcterms:W3CDTF">2010-04-29T23:38:56Z</dcterms:created>
  <dcterms:modified xsi:type="dcterms:W3CDTF">2017-11-12T20:31:57Z</dcterms:modified>
</cp:coreProperties>
</file>