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6"/>
  </p:notesMasterIdLst>
  <p:sldIdLst>
    <p:sldId id="256" r:id="rId2"/>
    <p:sldId id="257" r:id="rId3"/>
    <p:sldId id="346" r:id="rId4"/>
    <p:sldId id="347" r:id="rId5"/>
    <p:sldId id="348" r:id="rId6"/>
    <p:sldId id="364" r:id="rId7"/>
    <p:sldId id="349" r:id="rId8"/>
    <p:sldId id="350" r:id="rId9"/>
    <p:sldId id="351" r:id="rId10"/>
    <p:sldId id="352" r:id="rId11"/>
    <p:sldId id="353" r:id="rId12"/>
    <p:sldId id="354" r:id="rId13"/>
    <p:sldId id="365" r:id="rId14"/>
    <p:sldId id="355" r:id="rId15"/>
    <p:sldId id="356" r:id="rId16"/>
    <p:sldId id="357" r:id="rId17"/>
    <p:sldId id="358" r:id="rId18"/>
    <p:sldId id="359" r:id="rId19"/>
    <p:sldId id="361" r:id="rId20"/>
    <p:sldId id="360" r:id="rId21"/>
    <p:sldId id="362" r:id="rId22"/>
    <p:sldId id="363" r:id="rId23"/>
    <p:sldId id="342" r:id="rId24"/>
    <p:sldId id="299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FF"/>
    <a:srgbClr val="EDDFE6"/>
    <a:srgbClr val="FECE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نمط فاتح 3 - تمييز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بلا نمط، بلا شبكة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DA37D80-6434-44D0-A028-1B22A696006F}" styleName="نمط فاتح 3 - تمييز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660B408-B3CF-4A94-85FC-2B1E0A45F4A2}" styleName="نمط داكن 2 - تمييز 1/تمييز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7292A2E-F333-43FB-9621-5CBBE7FDCDCB}" styleName="نمط فاتح 2 - تمييز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912C8C85-51F0-491E-9774-3900AFEF0FD7}" styleName="نمط فاتح 2 - تمييز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F2DE63D5-997A-4646-A377-4702673A728D}" styleName="نمط فاتح 2 - تمييز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2833802-FEF1-4C79-8D5D-14CF1EAF98D9}" styleName="نمط فاتح 2 - تميي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نمط فاتح 2 - تمييز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E9639D4-E3E2-4D34-9284-5A2195B3D0D7}" styleName="النمط الفات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B301B821-A1FF-4177-AEE7-76D212191A09}" styleName="نمط متوسط 1 - تميي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426" autoAdjust="0"/>
    <p:restoredTop sz="94384" autoAdjust="0"/>
  </p:normalViewPr>
  <p:slideViewPr>
    <p:cSldViewPr>
      <p:cViewPr varScale="1">
        <p:scale>
          <a:sx n="66" d="100"/>
          <a:sy n="66" d="100"/>
        </p:scale>
        <p:origin x="114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28996ED-3251-482C-BB30-50BE3774F921}" type="datetimeFigureOut">
              <a:rPr lang="en-US"/>
              <a:pPr>
                <a:defRPr/>
              </a:pPr>
              <a:t>11/12/2017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3220A70D-2079-4473-9C20-5270C1B7D920}" type="slidenum">
              <a:rPr lang="en-US" altLang="ar-IQ"/>
              <a:pPr/>
              <a:t>‹#›</a:t>
            </a:fld>
            <a:endParaRPr lang="en-US" alt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10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1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Freeform 19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Straight Connector 20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92BFE88-B46F-4A33-B9FF-04CBA4E9FC7F}" type="datetimeFigureOut">
              <a:rPr lang="en-US"/>
              <a:pPr>
                <a:defRPr/>
              </a:pPr>
              <a:t>11/12/2017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0EEC077-26C6-44EB-8E69-4098BAA22481}" type="slidenum">
              <a:rPr lang="en-US" altLang="ar-IQ"/>
              <a:pPr/>
              <a:t>‹#›</a:t>
            </a:fld>
            <a:endParaRPr lang="en-US" altLang="ar-IQ"/>
          </a:p>
        </p:txBody>
      </p:sp>
    </p:spTree>
    <p:extLst>
      <p:ext uri="{BB962C8B-B14F-4D97-AF65-F5344CB8AC3E}">
        <p14:creationId xmlns:p14="http://schemas.microsoft.com/office/powerpoint/2010/main" val="3266774237"/>
      </p:ext>
    </p:extLst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E7F1B-78BF-43CF-9328-70A74CF2F4A0}" type="datetimeFigureOut">
              <a:rPr lang="en-US"/>
              <a:pPr>
                <a:defRPr/>
              </a:pPr>
              <a:t>11/12/2017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AF3FD9-B297-43CD-A8AF-16E01657FD6A}" type="slidenum">
              <a:rPr lang="en-US" altLang="ar-IQ"/>
              <a:pPr/>
              <a:t>‹#›</a:t>
            </a:fld>
            <a:endParaRPr lang="en-US" altLang="ar-IQ"/>
          </a:p>
        </p:txBody>
      </p:sp>
    </p:spTree>
    <p:extLst>
      <p:ext uri="{BB962C8B-B14F-4D97-AF65-F5344CB8AC3E}">
        <p14:creationId xmlns:p14="http://schemas.microsoft.com/office/powerpoint/2010/main" val="3392698744"/>
      </p:ext>
    </p:extLst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6E9E59-E613-4370-ABA1-E3790047A9C4}" type="datetimeFigureOut">
              <a:rPr lang="en-US"/>
              <a:pPr>
                <a:defRPr/>
              </a:pPr>
              <a:t>11/12/2017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6FD1A9-C7F7-485E-8860-A161E8996CA7}" type="slidenum">
              <a:rPr lang="en-US" altLang="ar-IQ"/>
              <a:pPr/>
              <a:t>‹#›</a:t>
            </a:fld>
            <a:endParaRPr lang="en-US" altLang="ar-IQ"/>
          </a:p>
        </p:txBody>
      </p:sp>
    </p:spTree>
    <p:extLst>
      <p:ext uri="{BB962C8B-B14F-4D97-AF65-F5344CB8AC3E}">
        <p14:creationId xmlns:p14="http://schemas.microsoft.com/office/powerpoint/2010/main" val="3529516981"/>
      </p:ext>
    </p:extLst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C74AF-3FDB-45C7-9706-3D9C7FAD397C}" type="datetimeFigureOut">
              <a:rPr lang="en-US"/>
              <a:pPr>
                <a:defRPr/>
              </a:pPr>
              <a:t>11/12/2017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DEA1E7-D8BB-4B31-B9A8-9EF6A80897E5}" type="slidenum">
              <a:rPr lang="en-US" altLang="ar-IQ"/>
              <a:pPr/>
              <a:t>‹#›</a:t>
            </a:fld>
            <a:endParaRPr lang="en-US" altLang="ar-IQ"/>
          </a:p>
        </p:txBody>
      </p:sp>
    </p:spTree>
    <p:extLst>
      <p:ext uri="{BB962C8B-B14F-4D97-AF65-F5344CB8AC3E}">
        <p14:creationId xmlns:p14="http://schemas.microsoft.com/office/powerpoint/2010/main" val="1923809784"/>
      </p:ext>
    </p:extLst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10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Chevron 15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CA37DF-EBFE-41D7-83D0-9059FDEA7CB7}" type="datetimeFigureOut">
              <a:rPr lang="en-US"/>
              <a:pPr>
                <a:defRPr/>
              </a:pPr>
              <a:t>11/12/2017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FEE821-F98D-4E6A-B32E-AA4EDAD599D4}" type="slidenum">
              <a:rPr lang="en-US" altLang="ar-IQ"/>
              <a:pPr/>
              <a:t>‹#›</a:t>
            </a:fld>
            <a:endParaRPr lang="en-US" altLang="ar-IQ"/>
          </a:p>
        </p:txBody>
      </p:sp>
    </p:spTree>
    <p:extLst>
      <p:ext uri="{BB962C8B-B14F-4D97-AF65-F5344CB8AC3E}">
        <p14:creationId xmlns:p14="http://schemas.microsoft.com/office/powerpoint/2010/main" val="37498055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E4CE6-F987-4042-BE9F-3C92D2AF29BE}" type="datetimeFigureOut">
              <a:rPr lang="en-US"/>
              <a:pPr>
                <a:defRPr/>
              </a:pPr>
              <a:t>11/12/2017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282BA8-1558-45A7-8F67-44BB8F09ADDE}" type="slidenum">
              <a:rPr lang="en-US" altLang="ar-IQ"/>
              <a:pPr/>
              <a:t>‹#›</a:t>
            </a:fld>
            <a:endParaRPr lang="en-US" altLang="ar-IQ"/>
          </a:p>
        </p:txBody>
      </p:sp>
    </p:spTree>
    <p:extLst>
      <p:ext uri="{BB962C8B-B14F-4D97-AF65-F5344CB8AC3E}">
        <p14:creationId xmlns:p14="http://schemas.microsoft.com/office/powerpoint/2010/main" val="12128169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ADCDEC-4ACD-4CD4-9620-C159D2C3A306}" type="datetimeFigureOut">
              <a:rPr lang="en-US"/>
              <a:pPr>
                <a:defRPr/>
              </a:pPr>
              <a:t>11/12/2017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3D71C6-B484-43A3-91A6-438C7663C290}" type="slidenum">
              <a:rPr lang="en-US" altLang="ar-IQ"/>
              <a:pPr/>
              <a:t>‹#›</a:t>
            </a:fld>
            <a:endParaRPr lang="en-US" altLang="ar-IQ"/>
          </a:p>
        </p:txBody>
      </p:sp>
    </p:spTree>
    <p:extLst>
      <p:ext uri="{BB962C8B-B14F-4D97-AF65-F5344CB8AC3E}">
        <p14:creationId xmlns:p14="http://schemas.microsoft.com/office/powerpoint/2010/main" val="10855487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81EF98-4FE6-4DD7-BC4B-103C2592D26A}" type="datetimeFigureOut">
              <a:rPr lang="en-US"/>
              <a:pPr>
                <a:defRPr/>
              </a:pPr>
              <a:t>11/12/2017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ACDEFB-E635-4B07-863D-847003692FCB}" type="slidenum">
              <a:rPr lang="en-US" altLang="ar-IQ"/>
              <a:pPr/>
              <a:t>‹#›</a:t>
            </a:fld>
            <a:endParaRPr lang="en-US" altLang="ar-IQ"/>
          </a:p>
        </p:txBody>
      </p:sp>
    </p:spTree>
    <p:extLst>
      <p:ext uri="{BB962C8B-B14F-4D97-AF65-F5344CB8AC3E}">
        <p14:creationId xmlns:p14="http://schemas.microsoft.com/office/powerpoint/2010/main" val="20747849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043F02-0A70-4E4D-837B-5ED5624D4858}" type="datetimeFigureOut">
              <a:rPr lang="en-US"/>
              <a:pPr>
                <a:defRPr/>
              </a:pPr>
              <a:t>11/12/2017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D72133-A420-4D91-8C13-C8F3C86F33BB}" type="slidenum">
              <a:rPr lang="en-US" altLang="ar-IQ"/>
              <a:pPr/>
              <a:t>‹#›</a:t>
            </a:fld>
            <a:endParaRPr lang="en-US" altLang="ar-IQ"/>
          </a:p>
        </p:txBody>
      </p:sp>
    </p:spTree>
    <p:extLst>
      <p:ext uri="{BB962C8B-B14F-4D97-AF65-F5344CB8AC3E}">
        <p14:creationId xmlns:p14="http://schemas.microsoft.com/office/powerpoint/2010/main" val="3782613701"/>
      </p:ext>
    </p:extLst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A35C7-75F7-4DF8-9FE1-9940F2FCC0F4}" type="datetimeFigureOut">
              <a:rPr lang="en-US"/>
              <a:pPr>
                <a:defRPr/>
              </a:pPr>
              <a:t>11/12/2017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DC8BFD-25D9-458F-9675-B186C27DD59D}" type="slidenum">
              <a:rPr lang="en-US" altLang="ar-IQ"/>
              <a:pPr/>
              <a:t>‹#›</a:t>
            </a:fld>
            <a:endParaRPr lang="en-US" altLang="ar-IQ"/>
          </a:p>
        </p:txBody>
      </p:sp>
    </p:spTree>
    <p:extLst>
      <p:ext uri="{BB962C8B-B14F-4D97-AF65-F5344CB8AC3E}">
        <p14:creationId xmlns:p14="http://schemas.microsoft.com/office/powerpoint/2010/main" val="21842035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0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Right Triangle 1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18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19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Chevron 20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DF060733-1ACF-4C31-A517-47FAF481A036}" type="datetimeFigureOut">
              <a:rPr lang="en-US"/>
              <a:pPr>
                <a:defRPr/>
              </a:pPr>
              <a:t>11/12/2017</a:t>
            </a:fld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172ACA-3E12-48DB-A911-14A3276D1438}" type="slidenum">
              <a:rPr lang="en-US" altLang="ar-IQ"/>
              <a:pPr/>
              <a:t>‹#›</a:t>
            </a:fld>
            <a:endParaRPr lang="en-US" altLang="ar-IQ"/>
          </a:p>
        </p:txBody>
      </p:sp>
    </p:spTree>
    <p:extLst>
      <p:ext uri="{BB962C8B-B14F-4D97-AF65-F5344CB8AC3E}">
        <p14:creationId xmlns:p14="http://schemas.microsoft.com/office/powerpoint/2010/main" val="16331809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81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ar-IQ" smtClean="0"/>
              <a:t>Click to edit Master text styles</a:t>
            </a:r>
          </a:p>
          <a:p>
            <a:pPr lvl="1"/>
            <a:r>
              <a:rPr lang="en-US" altLang="ar-IQ" smtClean="0"/>
              <a:t>Second level</a:t>
            </a:r>
          </a:p>
          <a:p>
            <a:pPr lvl="2"/>
            <a:r>
              <a:rPr lang="en-US" altLang="ar-IQ" smtClean="0"/>
              <a:t>Third level</a:t>
            </a:r>
          </a:p>
          <a:p>
            <a:pPr lvl="3"/>
            <a:r>
              <a:rPr lang="en-US" altLang="ar-IQ" smtClean="0"/>
              <a:t>Fourth level</a:t>
            </a:r>
          </a:p>
          <a:p>
            <a:pPr lvl="4"/>
            <a:r>
              <a:rPr lang="en-US" altLang="ar-IQ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EC1D5719-2E13-44D0-A4E2-4DA006B78D65}" type="datetimeFigureOut">
              <a:rPr lang="en-US"/>
              <a:pPr>
                <a:defRPr/>
              </a:pPr>
              <a:t>11/12/2017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Lucida Sans Unicode" panose="020B0602030504020204" pitchFamily="34" charset="0"/>
              </a:defRPr>
            </a:lvl1pPr>
          </a:lstStyle>
          <a:p>
            <a:fld id="{CCC801D0-E14A-4808-8B33-002612A11ACB}" type="slidenum">
              <a:rPr lang="en-US" altLang="ar-IQ"/>
              <a:pPr/>
              <a:t>‹#›</a:t>
            </a:fld>
            <a:endParaRPr lang="en-US" alt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1" r:id="rId2"/>
    <p:sldLayoutId id="2147483696" r:id="rId3"/>
    <p:sldLayoutId id="2147483697" r:id="rId4"/>
    <p:sldLayoutId id="2147483698" r:id="rId5"/>
    <p:sldLayoutId id="2147483699" r:id="rId6"/>
    <p:sldLayoutId id="2147483692" r:id="rId7"/>
    <p:sldLayoutId id="2147483700" r:id="rId8"/>
    <p:sldLayoutId id="2147483701" r:id="rId9"/>
    <p:sldLayoutId id="2147483693" r:id="rId10"/>
    <p:sldLayoutId id="2147483694" r:id="rId11"/>
  </p:sldLayoutIdLst>
  <p:transition>
    <p:wipe dir="d"/>
  </p:transition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anose="05040102010807070707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anose="05020102010507070707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334144"/>
            <a:ext cx="8458200" cy="10668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rgbClr val="6666FF"/>
                </a:solidFill>
                <a:effectLst/>
              </a:rPr>
              <a:t>Computer Networks</a:t>
            </a:r>
            <a:endParaRPr lang="en-US" sz="2600" dirty="0">
              <a:solidFill>
                <a:srgbClr val="6666FF"/>
              </a:solidFill>
            </a:endParaRPr>
          </a:p>
        </p:txBody>
      </p:sp>
      <p:sp>
        <p:nvSpPr>
          <p:cNvPr id="11267" name="Subtitle 2"/>
          <p:cNvSpPr>
            <a:spLocks noGrp="1"/>
          </p:cNvSpPr>
          <p:nvPr>
            <p:ph type="subTitle" idx="1"/>
          </p:nvPr>
        </p:nvSpPr>
        <p:spPr>
          <a:xfrm>
            <a:off x="723900" y="3352800"/>
            <a:ext cx="7772400" cy="1905000"/>
          </a:xfrm>
        </p:spPr>
        <p:txBody>
          <a:bodyPr/>
          <a:lstStyle/>
          <a:p>
            <a:pPr marR="0" algn="ctr"/>
            <a:r>
              <a:rPr lang="en-US" altLang="ar-IQ" sz="1800" dirty="0" smtClean="0"/>
              <a:t>Asst. Lect. Ahmed M. Jasim</a:t>
            </a:r>
          </a:p>
          <a:p>
            <a:pPr marR="0" algn="ctr"/>
            <a:r>
              <a:rPr lang="en-US" altLang="ar-IQ" sz="1800" dirty="0" smtClean="0"/>
              <a:t>Computer Department - College of Engineering</a:t>
            </a:r>
          </a:p>
          <a:p>
            <a:pPr marR="0" algn="ctr"/>
            <a:r>
              <a:rPr lang="en-US" altLang="ar-IQ" sz="1800" dirty="0" smtClean="0"/>
              <a:t>University of Diyala</a:t>
            </a:r>
          </a:p>
          <a:p>
            <a:pPr marR="0" algn="ctr"/>
            <a:endParaRPr lang="en-US" altLang="ar-IQ" sz="1800" dirty="0" smtClean="0"/>
          </a:p>
          <a:p>
            <a:pPr marR="0" algn="ctr"/>
            <a:r>
              <a:rPr lang="en-US" altLang="ar-IQ" sz="1800" dirty="0" smtClean="0"/>
              <a:t>2017</a:t>
            </a:r>
            <a:endParaRPr lang="en-US" altLang="ar-IQ" sz="1800" dirty="0"/>
          </a:p>
          <a:p>
            <a:pPr marR="0" algn="ctr"/>
            <a:endParaRPr lang="en-US" altLang="ar-IQ" sz="1800" dirty="0" smtClean="0"/>
          </a:p>
        </p:txBody>
      </p:sp>
      <p:pic>
        <p:nvPicPr>
          <p:cNvPr id="3" name="صورة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28600"/>
            <a:ext cx="1241223" cy="1296688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228600" y="2478432"/>
            <a:ext cx="8610600" cy="645768"/>
          </a:xfrm>
          <a:prstGeom prst="rect">
            <a:avLst/>
          </a:prstGeom>
        </p:spPr>
        <p:txBody>
          <a:bodyPr vert="horz" anchor="b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fontAlgn="base">
              <a:spcBef>
                <a:spcPct val="0"/>
              </a:spcBef>
              <a:spcAft>
                <a:spcPct val="0"/>
              </a:spcAft>
              <a:defRPr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9pPr>
            <a:extLst/>
          </a:lstStyle>
          <a:p>
            <a:pPr algn="ctr" fontAlgn="auto">
              <a:spcAft>
                <a:spcPts val="0"/>
              </a:spcAft>
              <a:defRPr/>
            </a:pPr>
            <a:r>
              <a:rPr lang="en-US" sz="2800" dirty="0" smtClean="0">
                <a:solidFill>
                  <a:srgbClr val="FF0000"/>
                </a:solidFill>
                <a:effectLst/>
              </a:rPr>
              <a:t>“COMMUNICATION LINKS &amp; NETWORK DEVICES”</a:t>
            </a:r>
            <a:endParaRPr lang="en-US" sz="2800" dirty="0">
              <a:solidFill>
                <a:srgbClr val="FF0000"/>
              </a:solidFill>
              <a:effectLst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76200" y="762000"/>
            <a:ext cx="9067800" cy="5486400"/>
          </a:xfrm>
        </p:spPr>
        <p:txBody>
          <a:bodyPr/>
          <a:lstStyle/>
          <a:p>
            <a:pPr marL="109537" indent="0">
              <a:buNone/>
            </a:pPr>
            <a:r>
              <a:rPr lang="en-US" sz="2400" dirty="0">
                <a:solidFill>
                  <a:srgbClr val="6666FF"/>
                </a:solidFill>
              </a:rPr>
              <a:t>3</a:t>
            </a:r>
            <a:r>
              <a:rPr lang="en-US" sz="2400" dirty="0" smtClean="0">
                <a:solidFill>
                  <a:srgbClr val="6666FF"/>
                </a:solidFill>
              </a:rPr>
              <a:t>- Hub</a:t>
            </a:r>
            <a:r>
              <a:rPr lang="en-US" dirty="0"/>
              <a:t> </a:t>
            </a:r>
            <a:r>
              <a:rPr lang="en-US" sz="2400" dirty="0" smtClean="0">
                <a:solidFill>
                  <a:srgbClr val="6666FF"/>
                </a:solidFill>
              </a:rPr>
              <a:t>(Physical </a:t>
            </a:r>
            <a:r>
              <a:rPr lang="en-US" sz="2400" dirty="0">
                <a:solidFill>
                  <a:srgbClr val="6666FF"/>
                </a:solidFill>
              </a:rPr>
              <a:t>layer device</a:t>
            </a:r>
            <a:r>
              <a:rPr lang="en-US" sz="2400" dirty="0" smtClean="0">
                <a:solidFill>
                  <a:srgbClr val="6666FF"/>
                </a:solidFill>
              </a:rPr>
              <a:t>)</a:t>
            </a:r>
            <a:endParaRPr lang="en-US" sz="2400" dirty="0">
              <a:solidFill>
                <a:srgbClr val="6666FF"/>
              </a:solidFill>
            </a:endParaRPr>
          </a:p>
          <a:p>
            <a:r>
              <a:rPr lang="en-US" sz="2400" dirty="0"/>
              <a:t>Hubs connect computers together in a </a:t>
            </a:r>
            <a:r>
              <a:rPr lang="en-US" sz="2400" dirty="0">
                <a:solidFill>
                  <a:srgbClr val="FF0000"/>
                </a:solidFill>
              </a:rPr>
              <a:t>star topology network.</a:t>
            </a:r>
            <a:r>
              <a:rPr lang="en-US" sz="2400" dirty="0"/>
              <a:t> </a:t>
            </a:r>
          </a:p>
          <a:p>
            <a:endParaRPr lang="en-US" sz="2400" dirty="0"/>
          </a:p>
          <a:p>
            <a:r>
              <a:rPr lang="en-US" sz="2400" dirty="0"/>
              <a:t>Due to their design, they increase the chances for </a:t>
            </a:r>
            <a:r>
              <a:rPr lang="en-US" sz="2400" dirty="0">
                <a:solidFill>
                  <a:srgbClr val="FF0000"/>
                </a:solidFill>
              </a:rPr>
              <a:t>collisions</a:t>
            </a:r>
            <a:r>
              <a:rPr lang="en-US" sz="2400" dirty="0"/>
              <a:t>. </a:t>
            </a:r>
          </a:p>
          <a:p>
            <a:endParaRPr lang="en-US" sz="2400" dirty="0"/>
          </a:p>
          <a:p>
            <a:r>
              <a:rPr lang="en-US" sz="2400" dirty="0"/>
              <a:t>Hubs have </a:t>
            </a:r>
            <a:r>
              <a:rPr lang="en-US" sz="2400" dirty="0">
                <a:solidFill>
                  <a:srgbClr val="FF0000"/>
                </a:solidFill>
              </a:rPr>
              <a:t>no intelligence</a:t>
            </a:r>
            <a:r>
              <a:rPr lang="en-US" sz="2400" dirty="0"/>
              <a:t>. </a:t>
            </a:r>
          </a:p>
          <a:p>
            <a:endParaRPr lang="en-US" sz="2400" dirty="0"/>
          </a:p>
          <a:p>
            <a:r>
              <a:rPr lang="en-US" sz="2400" dirty="0"/>
              <a:t>Hubs </a:t>
            </a:r>
            <a:r>
              <a:rPr lang="en-US" sz="2400" dirty="0">
                <a:solidFill>
                  <a:srgbClr val="FF0000"/>
                </a:solidFill>
              </a:rPr>
              <a:t>flood</a:t>
            </a:r>
            <a:r>
              <a:rPr lang="en-US" sz="2400" dirty="0"/>
              <a:t> incoming packets to all ports all the time. </a:t>
            </a:r>
          </a:p>
          <a:p>
            <a:endParaRPr lang="en-US" sz="2400" dirty="0"/>
          </a:p>
          <a:p>
            <a:r>
              <a:rPr lang="en-US" sz="2400" dirty="0"/>
              <a:t>Hubs pose a </a:t>
            </a:r>
            <a:r>
              <a:rPr lang="en-US" sz="2400" dirty="0">
                <a:solidFill>
                  <a:srgbClr val="FF0000"/>
                </a:solidFill>
              </a:rPr>
              <a:t>security risk </a:t>
            </a:r>
            <a:r>
              <a:rPr lang="en-US" sz="2400" dirty="0"/>
              <a:t>since all packets are flooded to all ports all the time.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458200" cy="838200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effectLst/>
              </a:rPr>
              <a:t>NETWORK DEVICES</a:t>
            </a:r>
          </a:p>
        </p:txBody>
      </p:sp>
      <p:pic>
        <p:nvPicPr>
          <p:cNvPr id="4" name="صورة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0" y="2819400"/>
            <a:ext cx="32004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43539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4114800"/>
          </a:xfrm>
        </p:spPr>
        <p:txBody>
          <a:bodyPr/>
          <a:lstStyle/>
          <a:p>
            <a:pPr marL="109537" indent="0">
              <a:buNone/>
            </a:pPr>
            <a:r>
              <a:rPr lang="en-US" sz="2400" dirty="0">
                <a:solidFill>
                  <a:srgbClr val="6666FF"/>
                </a:solidFill>
              </a:rPr>
              <a:t>4- NIC (Physical &amp; Data link layer device</a:t>
            </a:r>
            <a:r>
              <a:rPr lang="en-US" sz="2400" dirty="0" smtClean="0">
                <a:solidFill>
                  <a:srgbClr val="6666FF"/>
                </a:solidFill>
              </a:rPr>
              <a:t>)</a:t>
            </a:r>
            <a:endParaRPr lang="en-US" sz="2400" dirty="0">
              <a:solidFill>
                <a:srgbClr val="6666FF"/>
              </a:solidFill>
            </a:endParaRPr>
          </a:p>
          <a:p>
            <a:r>
              <a:rPr lang="en-US" sz="2400" dirty="0"/>
              <a:t>A </a:t>
            </a:r>
            <a:r>
              <a:rPr lang="en-US" sz="2400" dirty="0">
                <a:solidFill>
                  <a:srgbClr val="FF0000"/>
                </a:solidFill>
              </a:rPr>
              <a:t>network interface card </a:t>
            </a:r>
            <a:r>
              <a:rPr lang="en-US" sz="2400" dirty="0"/>
              <a:t>is a computer hardware component designed to allow computers to communicate over a computer network.</a:t>
            </a:r>
          </a:p>
          <a:p>
            <a:pPr marL="109537" indent="0">
              <a:buNone/>
            </a:pPr>
            <a:endParaRPr lang="en-US" sz="2400" dirty="0"/>
          </a:p>
          <a:p>
            <a:r>
              <a:rPr lang="en-US" sz="2400" dirty="0"/>
              <a:t>Provides a low-level addressing system through the use of </a:t>
            </a:r>
            <a:r>
              <a:rPr lang="en-US" sz="2400" dirty="0">
                <a:solidFill>
                  <a:srgbClr val="FF0000"/>
                </a:solidFill>
              </a:rPr>
              <a:t>MAC addresses</a:t>
            </a:r>
            <a:r>
              <a:rPr lang="en-US" sz="2400" dirty="0"/>
              <a:t>.</a:t>
            </a:r>
          </a:p>
          <a:p>
            <a:endParaRPr lang="en-US" sz="2400" dirty="0"/>
          </a:p>
          <a:p>
            <a:r>
              <a:rPr lang="en-US" sz="2400" dirty="0"/>
              <a:t>Most motherboards today come equipped with a network interface card in the form of a </a:t>
            </a:r>
            <a:r>
              <a:rPr lang="en-US" sz="2400" dirty="0">
                <a:solidFill>
                  <a:srgbClr val="FF0000"/>
                </a:solidFill>
              </a:rPr>
              <a:t>controller</a:t>
            </a:r>
            <a:r>
              <a:rPr lang="en-US" sz="2400" dirty="0"/>
              <a:t>.</a:t>
            </a:r>
          </a:p>
          <a:p>
            <a:pPr marL="109537" indent="0">
              <a:buNone/>
            </a:pP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458200" cy="838200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effectLst/>
              </a:rPr>
              <a:t>NETWORK DEVICES</a:t>
            </a:r>
          </a:p>
        </p:txBody>
      </p:sp>
      <p:pic>
        <p:nvPicPr>
          <p:cNvPr id="5" name="صورة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1" y="4724400"/>
            <a:ext cx="3429000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314209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5867400"/>
          </a:xfrm>
        </p:spPr>
        <p:txBody>
          <a:bodyPr/>
          <a:lstStyle/>
          <a:p>
            <a:pPr marL="109537" indent="0">
              <a:buNone/>
            </a:pPr>
            <a:r>
              <a:rPr lang="en-US" sz="2400" dirty="0">
                <a:solidFill>
                  <a:srgbClr val="6666FF"/>
                </a:solidFill>
              </a:rPr>
              <a:t>5- Bridge (Data link layer device)</a:t>
            </a:r>
          </a:p>
          <a:p>
            <a:pPr marL="109537" indent="0">
              <a:buNone/>
            </a:pPr>
            <a:r>
              <a:rPr lang="en-US" sz="2400" dirty="0" smtClean="0"/>
              <a:t>Bridges </a:t>
            </a:r>
            <a:r>
              <a:rPr lang="en-US" sz="2400" dirty="0"/>
              <a:t>have </a:t>
            </a:r>
            <a:r>
              <a:rPr lang="en-US" sz="2400" dirty="0">
                <a:solidFill>
                  <a:srgbClr val="FF0000"/>
                </a:solidFill>
              </a:rPr>
              <a:t>intelligence</a:t>
            </a:r>
            <a:r>
              <a:rPr lang="en-US" sz="2400" dirty="0"/>
              <a:t> and can "bridge" two of their ports together at very high speed. </a:t>
            </a:r>
            <a:endParaRPr lang="en-US" sz="2400" dirty="0" smtClean="0"/>
          </a:p>
          <a:p>
            <a:pPr marL="109537" indent="0">
              <a:buNone/>
            </a:pPr>
            <a:endParaRPr lang="en-US" sz="2400" dirty="0" smtClean="0"/>
          </a:p>
          <a:p>
            <a:pPr marL="109537" indent="0">
              <a:buNone/>
            </a:pPr>
            <a:r>
              <a:rPr lang="en-US" sz="2400" dirty="0" smtClean="0"/>
              <a:t>They </a:t>
            </a:r>
            <a:r>
              <a:rPr lang="en-US" sz="2400" dirty="0"/>
              <a:t>use a </a:t>
            </a:r>
            <a:r>
              <a:rPr lang="en-US" sz="2400" dirty="0">
                <a:solidFill>
                  <a:srgbClr val="FF0000"/>
                </a:solidFill>
              </a:rPr>
              <a:t>database of MAC </a:t>
            </a:r>
            <a:r>
              <a:rPr lang="en-US" sz="2400" dirty="0" smtClean="0">
                <a:solidFill>
                  <a:srgbClr val="FF0000"/>
                </a:solidFill>
              </a:rPr>
              <a:t>addresses.</a:t>
            </a:r>
          </a:p>
          <a:p>
            <a:pPr marL="109537" indent="0">
              <a:buNone/>
            </a:pPr>
            <a:endParaRPr lang="en-US" sz="2400" dirty="0" smtClean="0"/>
          </a:p>
          <a:p>
            <a:pPr marL="109537" indent="0">
              <a:buNone/>
            </a:pPr>
            <a:r>
              <a:rPr lang="en-US" sz="2400" dirty="0" smtClean="0"/>
              <a:t>A </a:t>
            </a:r>
            <a:r>
              <a:rPr lang="en-US" sz="2400" dirty="0"/>
              <a:t>bridge simply watches the </a:t>
            </a:r>
            <a:r>
              <a:rPr lang="en-US" sz="2400" dirty="0" smtClean="0"/>
              <a:t>incoming</a:t>
            </a:r>
          </a:p>
          <a:p>
            <a:pPr marL="109537" indent="0">
              <a:buNone/>
            </a:pPr>
            <a:r>
              <a:rPr lang="en-US" sz="2400" dirty="0" smtClean="0"/>
              <a:t>frame </a:t>
            </a:r>
            <a:r>
              <a:rPr lang="en-US" sz="2400" dirty="0"/>
              <a:t>and </a:t>
            </a:r>
            <a:r>
              <a:rPr lang="en-US" sz="2400" dirty="0">
                <a:solidFill>
                  <a:srgbClr val="FF0000"/>
                </a:solidFill>
              </a:rPr>
              <a:t>memorizes</a:t>
            </a:r>
            <a:r>
              <a:rPr lang="en-US" sz="2400" dirty="0"/>
              <a:t> the MAC </a:t>
            </a:r>
            <a:r>
              <a:rPr lang="en-US" sz="2400" dirty="0" smtClean="0"/>
              <a:t>address</a:t>
            </a:r>
          </a:p>
          <a:p>
            <a:pPr marL="109537" indent="0">
              <a:buNone/>
            </a:pPr>
            <a:r>
              <a:rPr lang="en-US" sz="2400" dirty="0" smtClean="0"/>
              <a:t>and </a:t>
            </a:r>
            <a:r>
              <a:rPr lang="en-US" sz="2400" dirty="0"/>
              <a:t>port a frame arrives on. </a:t>
            </a:r>
            <a:endParaRPr lang="en-US" sz="2400" dirty="0" smtClean="0"/>
          </a:p>
          <a:p>
            <a:pPr marL="109537" indent="0">
              <a:buNone/>
            </a:pPr>
            <a:endParaRPr lang="en-US" sz="2400" dirty="0"/>
          </a:p>
          <a:p>
            <a:pPr marL="109537" indent="0">
              <a:buNone/>
            </a:pPr>
            <a:r>
              <a:rPr lang="en-US" sz="2400" dirty="0" smtClean="0"/>
              <a:t>If </a:t>
            </a:r>
            <a:r>
              <a:rPr lang="en-US" sz="2400" dirty="0"/>
              <a:t>a frame arrives at the bridge </a:t>
            </a:r>
            <a:endParaRPr lang="en-US" sz="2400" dirty="0" smtClean="0"/>
          </a:p>
          <a:p>
            <a:pPr marL="109537" indent="0">
              <a:buNone/>
            </a:pPr>
            <a:r>
              <a:rPr lang="en-US" sz="2400" dirty="0" smtClean="0"/>
              <a:t>and </a:t>
            </a:r>
            <a:r>
              <a:rPr lang="en-US" sz="2400" dirty="0"/>
              <a:t>the bridge does not know where to send it, the bridge will </a:t>
            </a:r>
            <a:r>
              <a:rPr lang="en-US" sz="2400" dirty="0">
                <a:solidFill>
                  <a:srgbClr val="FF0000"/>
                </a:solidFill>
              </a:rPr>
              <a:t>flood</a:t>
            </a:r>
            <a:r>
              <a:rPr lang="en-US" sz="2400" dirty="0"/>
              <a:t> the frame just like a hub does.</a:t>
            </a:r>
          </a:p>
          <a:p>
            <a:pPr marL="109537" indent="0">
              <a:buNone/>
            </a:pPr>
            <a:endParaRPr lang="en-US" sz="2400" dirty="0">
              <a:solidFill>
                <a:srgbClr val="FF0000"/>
              </a:solidFill>
            </a:endParaRPr>
          </a:p>
          <a:p>
            <a:endParaRPr lang="en-US" sz="2400" dirty="0"/>
          </a:p>
          <a:p>
            <a:pPr marL="109537" indent="0">
              <a:buNone/>
            </a:pP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458200" cy="838200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effectLst/>
              </a:rPr>
              <a:t>NETWORK DEVICES</a:t>
            </a:r>
          </a:p>
        </p:txBody>
      </p:sp>
      <p:pic>
        <p:nvPicPr>
          <p:cNvPr id="5" name="صورة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1600200"/>
            <a:ext cx="2895600" cy="3618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90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5867400"/>
          </a:xfrm>
        </p:spPr>
        <p:txBody>
          <a:bodyPr/>
          <a:lstStyle/>
          <a:p>
            <a:pPr marL="109537" indent="0">
              <a:buNone/>
            </a:pPr>
            <a:r>
              <a:rPr lang="en-US" sz="2400" dirty="0">
                <a:solidFill>
                  <a:srgbClr val="0070C0"/>
                </a:solidFill>
              </a:rPr>
              <a:t>6- Switch (Data link layer device) </a:t>
            </a:r>
          </a:p>
          <a:p>
            <a:pPr marL="109537" indent="0">
              <a:buNone/>
            </a:pPr>
            <a:endParaRPr lang="en-US" sz="2400" dirty="0"/>
          </a:p>
          <a:p>
            <a:r>
              <a:rPr lang="en-US" sz="2400" dirty="0"/>
              <a:t>Similar to a hub, switches provide a </a:t>
            </a:r>
            <a:r>
              <a:rPr lang="en-US" sz="2400" dirty="0">
                <a:solidFill>
                  <a:srgbClr val="FF0000"/>
                </a:solidFill>
              </a:rPr>
              <a:t>central connection </a:t>
            </a:r>
            <a:r>
              <a:rPr lang="en-US" sz="2400" dirty="0"/>
              <a:t>between two or more computers on a network, but with some </a:t>
            </a:r>
            <a:r>
              <a:rPr lang="en-US" sz="2400" dirty="0">
                <a:solidFill>
                  <a:srgbClr val="FF0000"/>
                </a:solidFill>
              </a:rPr>
              <a:t>intelligence</a:t>
            </a:r>
            <a:r>
              <a:rPr lang="en-US" sz="2400" dirty="0"/>
              <a:t>. </a:t>
            </a:r>
          </a:p>
          <a:p>
            <a:endParaRPr lang="en-US" sz="2400" dirty="0"/>
          </a:p>
          <a:p>
            <a:r>
              <a:rPr lang="en-US" sz="2400" dirty="0"/>
              <a:t>A switch forwards data only to the port on which the destination system is connected. </a:t>
            </a:r>
          </a:p>
          <a:p>
            <a:endParaRPr lang="en-US" sz="2400" dirty="0"/>
          </a:p>
          <a:p>
            <a:r>
              <a:rPr lang="en-US" sz="2400" dirty="0"/>
              <a:t>They use a </a:t>
            </a:r>
            <a:r>
              <a:rPr lang="en-US" sz="2400" dirty="0">
                <a:solidFill>
                  <a:srgbClr val="FF0000"/>
                </a:solidFill>
              </a:rPr>
              <a:t>database of MAC addresses.</a:t>
            </a:r>
          </a:p>
          <a:p>
            <a:endParaRPr lang="en-US" sz="2400" dirty="0"/>
          </a:p>
          <a:p>
            <a:pPr marL="109537" indent="0">
              <a:buNone/>
            </a:pP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458200" cy="838200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effectLst/>
              </a:rPr>
              <a:t>NETWORK DEVICES</a:t>
            </a:r>
          </a:p>
        </p:txBody>
      </p:sp>
      <p:pic>
        <p:nvPicPr>
          <p:cNvPr id="4" name="صورة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5105399"/>
            <a:ext cx="3810000" cy="14986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411366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5867400"/>
          </a:xfrm>
        </p:spPr>
        <p:txBody>
          <a:bodyPr/>
          <a:lstStyle/>
          <a:p>
            <a:endParaRPr lang="en-US" sz="2400" dirty="0" smtClean="0"/>
          </a:p>
          <a:p>
            <a:r>
              <a:rPr lang="en-US" sz="2400" dirty="0" smtClean="0"/>
              <a:t>Computer </a:t>
            </a:r>
            <a:r>
              <a:rPr lang="en-US" sz="2400" dirty="0"/>
              <a:t>that the switch does not have an address for in its MAC address table, it will </a:t>
            </a:r>
            <a:r>
              <a:rPr lang="en-US" sz="2400" dirty="0">
                <a:solidFill>
                  <a:srgbClr val="FF0000"/>
                </a:solidFill>
              </a:rPr>
              <a:t>flood</a:t>
            </a:r>
            <a:r>
              <a:rPr lang="en-US" sz="2400" dirty="0"/>
              <a:t> the packet out all connected ports.</a:t>
            </a:r>
          </a:p>
          <a:p>
            <a:endParaRPr lang="en-US" sz="2400" dirty="0"/>
          </a:p>
          <a:p>
            <a:r>
              <a:rPr lang="en-US" sz="2400" dirty="0"/>
              <a:t>A switch creates separate </a:t>
            </a:r>
            <a:r>
              <a:rPr lang="en-US" sz="2400" dirty="0">
                <a:solidFill>
                  <a:srgbClr val="FF0000"/>
                </a:solidFill>
              </a:rPr>
              <a:t>collision domains</a:t>
            </a:r>
            <a:r>
              <a:rPr lang="en-US" sz="2400" dirty="0"/>
              <a:t> for each physical connection. </a:t>
            </a:r>
          </a:p>
          <a:p>
            <a:endParaRPr lang="en-US" sz="2400" dirty="0"/>
          </a:p>
          <a:p>
            <a:r>
              <a:rPr lang="en-US" sz="2400" dirty="0"/>
              <a:t>A broadcast received on one port will be flooded out all ports except the one it came in on</a:t>
            </a:r>
          </a:p>
          <a:p>
            <a:pPr marL="109537" indent="0">
              <a:buNone/>
            </a:pP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458200" cy="838200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effectLst/>
              </a:rPr>
              <a:t>NETWORK DEVICES</a:t>
            </a:r>
          </a:p>
        </p:txBody>
      </p:sp>
      <p:pic>
        <p:nvPicPr>
          <p:cNvPr id="4" name="صورة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4800600"/>
            <a:ext cx="3886200" cy="1828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69592469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5867400"/>
          </a:xfrm>
        </p:spPr>
        <p:txBody>
          <a:bodyPr/>
          <a:lstStyle/>
          <a:p>
            <a:pPr marL="109537" indent="0">
              <a:buNone/>
            </a:pPr>
            <a:r>
              <a:rPr lang="en-US" sz="2400" dirty="0">
                <a:solidFill>
                  <a:srgbClr val="0070C0"/>
                </a:solidFill>
              </a:rPr>
              <a:t>7- Router (Network layer device</a:t>
            </a:r>
            <a:r>
              <a:rPr lang="en-US" sz="2400" dirty="0" smtClean="0">
                <a:solidFill>
                  <a:srgbClr val="0070C0"/>
                </a:solidFill>
              </a:rPr>
              <a:t>)</a:t>
            </a:r>
            <a:endParaRPr lang="en-US" sz="2400" dirty="0">
              <a:solidFill>
                <a:srgbClr val="0070C0"/>
              </a:solidFill>
            </a:endParaRPr>
          </a:p>
          <a:p>
            <a:r>
              <a:rPr lang="en-US" sz="2400" dirty="0"/>
              <a:t>Routers efficiently route information between Local Area Networks. </a:t>
            </a:r>
          </a:p>
          <a:p>
            <a:pPr marL="109537" indent="0">
              <a:buNone/>
            </a:pPr>
            <a:endParaRPr lang="en-US" sz="2400" dirty="0"/>
          </a:p>
          <a:p>
            <a:r>
              <a:rPr lang="en-US" sz="2400" dirty="0"/>
              <a:t>A router will </a:t>
            </a:r>
            <a:r>
              <a:rPr lang="en-US" sz="2400" dirty="0">
                <a:solidFill>
                  <a:srgbClr val="FF0000"/>
                </a:solidFill>
              </a:rPr>
              <a:t>divide a broadcast domain</a:t>
            </a:r>
            <a:r>
              <a:rPr lang="en-US" sz="2400" dirty="0"/>
              <a:t> and have traffic filtering capabilities</a:t>
            </a:r>
          </a:p>
          <a:p>
            <a:endParaRPr lang="en-US" sz="2400" dirty="0"/>
          </a:p>
          <a:p>
            <a:r>
              <a:rPr lang="en-US" sz="2400" dirty="0"/>
              <a:t>A router </a:t>
            </a:r>
            <a:r>
              <a:rPr lang="en-US" sz="2400" dirty="0">
                <a:solidFill>
                  <a:srgbClr val="FF0000"/>
                </a:solidFill>
              </a:rPr>
              <a:t>uses IP addresses </a:t>
            </a:r>
            <a:r>
              <a:rPr lang="en-US" sz="2400" dirty="0"/>
              <a:t>to figure out where to send packets. If two hosts from different networks want to communicate, they will need a router between them to route packets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458200" cy="838200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effectLst/>
              </a:rPr>
              <a:t>NETWORK DEVICES</a:t>
            </a:r>
          </a:p>
        </p:txBody>
      </p:sp>
    </p:spTree>
    <p:extLst>
      <p:ext uri="{BB962C8B-B14F-4D97-AF65-F5344CB8AC3E}">
        <p14:creationId xmlns:p14="http://schemas.microsoft.com/office/powerpoint/2010/main" val="2701746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458200" cy="838200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effectLst/>
              </a:rPr>
              <a:t>NETWORK DEVICES</a:t>
            </a:r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219200"/>
            <a:ext cx="6697998" cy="4660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43518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5867400"/>
          </a:xfrm>
        </p:spPr>
        <p:txBody>
          <a:bodyPr/>
          <a:lstStyle/>
          <a:p>
            <a:pPr marL="109537" indent="0">
              <a:buNone/>
            </a:pPr>
            <a:r>
              <a:rPr lang="en-US" sz="2400" dirty="0">
                <a:solidFill>
                  <a:srgbClr val="0070C0"/>
                </a:solidFill>
              </a:rPr>
              <a:t>1- Collision </a:t>
            </a:r>
            <a:r>
              <a:rPr lang="en-US" sz="2400" dirty="0" smtClean="0">
                <a:solidFill>
                  <a:srgbClr val="0070C0"/>
                </a:solidFill>
              </a:rPr>
              <a:t>domain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A </a:t>
            </a:r>
            <a:r>
              <a:rPr lang="en-US" sz="2400" dirty="0">
                <a:solidFill>
                  <a:srgbClr val="FF0000"/>
                </a:solidFill>
              </a:rPr>
              <a:t>collision domain </a:t>
            </a:r>
            <a:r>
              <a:rPr lang="en-US" sz="2400" dirty="0"/>
              <a:t>is, as the name implies, a part of a network where packet collisions can occur. 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A collision occurs </a:t>
            </a:r>
            <a:r>
              <a:rPr lang="en-US" sz="2400" dirty="0" smtClean="0">
                <a:solidFill>
                  <a:srgbClr val="FF0000"/>
                </a:solidFill>
              </a:rPr>
              <a:t>when two devices send a packet at the same time on the shared network segment. </a:t>
            </a:r>
            <a:endParaRPr lang="en-US" sz="2400" dirty="0">
              <a:solidFill>
                <a:srgbClr val="FF0000"/>
              </a:solidFill>
            </a:endParaRPr>
          </a:p>
          <a:p>
            <a:endParaRPr lang="en-US" sz="2400" dirty="0"/>
          </a:p>
          <a:p>
            <a:r>
              <a:rPr lang="en-US" sz="2400" dirty="0"/>
              <a:t>Collisions are often in a </a:t>
            </a:r>
            <a:r>
              <a:rPr lang="en-US" sz="2400" dirty="0">
                <a:solidFill>
                  <a:srgbClr val="FF0000"/>
                </a:solidFill>
              </a:rPr>
              <a:t>hub</a:t>
            </a:r>
            <a:r>
              <a:rPr lang="en-US" sz="2400" dirty="0"/>
              <a:t> environment, because each port on a hub is in the same collision domain. </a:t>
            </a:r>
          </a:p>
          <a:p>
            <a:endParaRPr lang="en-US" sz="2400" dirty="0"/>
          </a:p>
          <a:p>
            <a:r>
              <a:rPr lang="en-US" sz="2400" dirty="0"/>
              <a:t>By contrast, </a:t>
            </a:r>
            <a:r>
              <a:rPr lang="en-US" sz="2400" dirty="0">
                <a:solidFill>
                  <a:srgbClr val="FF0000"/>
                </a:solidFill>
              </a:rPr>
              <a:t>each port on a bridge, a switch or a router</a:t>
            </a:r>
            <a:r>
              <a:rPr lang="en-US" sz="2400" dirty="0"/>
              <a:t> is in a separate collision domain.</a:t>
            </a:r>
          </a:p>
          <a:p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458200" cy="838200"/>
          </a:xfrm>
        </p:spPr>
        <p:txBody>
          <a:bodyPr>
            <a:noAutofit/>
          </a:bodyPr>
          <a:lstStyle/>
          <a:p>
            <a:pPr algn="ctr"/>
            <a:r>
              <a:rPr lang="en-US" sz="2800" dirty="0">
                <a:solidFill>
                  <a:srgbClr val="FF0000"/>
                </a:solidFill>
                <a:effectLst/>
              </a:rPr>
              <a:t>COLLISION DOMAIN &amp; BROADCAST DOMAIN</a:t>
            </a:r>
          </a:p>
        </p:txBody>
      </p:sp>
    </p:spTree>
    <p:extLst>
      <p:ext uri="{BB962C8B-B14F-4D97-AF65-F5344CB8AC3E}">
        <p14:creationId xmlns:p14="http://schemas.microsoft.com/office/powerpoint/2010/main" val="426634861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5867400"/>
          </a:xfrm>
        </p:spPr>
        <p:txBody>
          <a:bodyPr/>
          <a:lstStyle/>
          <a:p>
            <a:pPr marL="109537" indent="0">
              <a:buNone/>
            </a:pPr>
            <a:r>
              <a:rPr lang="en-US" sz="2400" dirty="0" smtClean="0">
                <a:solidFill>
                  <a:srgbClr val="0070C0"/>
                </a:solidFill>
              </a:rPr>
              <a:t>1- Collision domain</a:t>
            </a:r>
          </a:p>
          <a:p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458200" cy="838200"/>
          </a:xfrm>
        </p:spPr>
        <p:txBody>
          <a:bodyPr>
            <a:noAutofit/>
          </a:bodyPr>
          <a:lstStyle/>
          <a:p>
            <a:pPr algn="ctr"/>
            <a:r>
              <a:rPr lang="en-US" sz="2800" dirty="0">
                <a:solidFill>
                  <a:srgbClr val="FF0000"/>
                </a:solidFill>
                <a:effectLst/>
              </a:rPr>
              <a:t>COLLISION DOMAIN &amp; BROADCAST DOMAIN</a:t>
            </a:r>
          </a:p>
        </p:txBody>
      </p:sp>
      <p:pic>
        <p:nvPicPr>
          <p:cNvPr id="5" name="صورة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143000"/>
            <a:ext cx="7696200" cy="4767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2716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5867400"/>
          </a:xfrm>
        </p:spPr>
        <p:txBody>
          <a:bodyPr/>
          <a:lstStyle/>
          <a:p>
            <a:pPr marL="109537" indent="0">
              <a:buNone/>
            </a:pPr>
            <a:r>
              <a:rPr lang="en-US" sz="2400" dirty="0" smtClean="0">
                <a:solidFill>
                  <a:srgbClr val="0070C0"/>
                </a:solidFill>
              </a:rPr>
              <a:t>1- Collision domain</a:t>
            </a:r>
          </a:p>
          <a:p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458200" cy="838200"/>
          </a:xfrm>
        </p:spPr>
        <p:txBody>
          <a:bodyPr>
            <a:noAutofit/>
          </a:bodyPr>
          <a:lstStyle/>
          <a:p>
            <a:pPr algn="ctr"/>
            <a:r>
              <a:rPr lang="en-US" sz="2800" dirty="0">
                <a:solidFill>
                  <a:srgbClr val="FF0000"/>
                </a:solidFill>
                <a:effectLst/>
              </a:rPr>
              <a:t>COLLISION DOMAIN &amp; BROADCAST DOMAIN</a:t>
            </a:r>
          </a:p>
        </p:txBody>
      </p:sp>
      <p:pic>
        <p:nvPicPr>
          <p:cNvPr id="4" name="صورة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447800"/>
            <a:ext cx="7543800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574053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19600"/>
          </a:xfrm>
        </p:spPr>
        <p:txBody>
          <a:bodyPr/>
          <a:lstStyle/>
          <a:p>
            <a:r>
              <a:rPr lang="en-US" sz="3600" b="1" dirty="0" smtClean="0"/>
              <a:t>Communication links</a:t>
            </a:r>
            <a:endParaRPr lang="en-US" sz="3600" dirty="0" smtClean="0"/>
          </a:p>
          <a:p>
            <a:pPr marL="109537" indent="0">
              <a:buNone/>
            </a:pPr>
            <a:endParaRPr lang="en-US" sz="3600" dirty="0" smtClean="0"/>
          </a:p>
          <a:p>
            <a:r>
              <a:rPr lang="en-US" sz="3600" b="1" dirty="0" smtClean="0"/>
              <a:t>Network devices</a:t>
            </a:r>
          </a:p>
          <a:p>
            <a:pPr marL="109537" indent="0">
              <a:buNone/>
            </a:pPr>
            <a:endParaRPr lang="en-US" sz="3600" dirty="0" smtClean="0"/>
          </a:p>
          <a:p>
            <a:r>
              <a:rPr lang="en-US" sz="3600" b="1" dirty="0" smtClean="0"/>
              <a:t>Collision domain</a:t>
            </a:r>
          </a:p>
          <a:p>
            <a:endParaRPr lang="en-US" sz="3600" b="1" dirty="0" smtClean="0"/>
          </a:p>
          <a:p>
            <a:r>
              <a:rPr lang="en-US" sz="3600" b="1" dirty="0" smtClean="0"/>
              <a:t>Broadcast domain</a:t>
            </a:r>
            <a:endParaRPr lang="en-US" sz="3600" dirty="0" smtClean="0"/>
          </a:p>
          <a:p>
            <a:pPr marL="109537" indent="0">
              <a:buNone/>
            </a:pPr>
            <a:endParaRPr lang="en-US" altLang="ar-IQ" sz="3600" dirty="0" smtClean="0">
              <a:cs typeface="Arial" panose="020B0604020202020204" pitchFamily="34" charset="0"/>
            </a:endParaRPr>
          </a:p>
          <a:p>
            <a:endParaRPr lang="en-US" altLang="ar-IQ" sz="3600" dirty="0" smtClean="0"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rgbClr val="FF0000"/>
                </a:solidFill>
              </a:rPr>
              <a:t>Presentation Outline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5867400"/>
          </a:xfrm>
        </p:spPr>
        <p:txBody>
          <a:bodyPr/>
          <a:lstStyle/>
          <a:p>
            <a:pPr marL="109537" indent="0">
              <a:buNone/>
            </a:pPr>
            <a:r>
              <a:rPr lang="en-US" sz="2400" dirty="0">
                <a:solidFill>
                  <a:srgbClr val="0070C0"/>
                </a:solidFill>
              </a:rPr>
              <a:t>2- Broadcast domain</a:t>
            </a:r>
          </a:p>
          <a:p>
            <a:r>
              <a:rPr lang="en-US" sz="2400" dirty="0">
                <a:solidFill>
                  <a:srgbClr val="FF0000"/>
                </a:solidFill>
              </a:rPr>
              <a:t>A broadcast domain is a domain in which a broadcast is forwarded. </a:t>
            </a:r>
          </a:p>
          <a:p>
            <a:endParaRPr lang="en-US" sz="2400" dirty="0"/>
          </a:p>
          <a:p>
            <a:r>
              <a:rPr lang="en-US" sz="2400" dirty="0"/>
              <a:t>A broadcast domain contains all devices that can reach each other at the data link layer (OSI layer 2) by using broadcast. </a:t>
            </a:r>
          </a:p>
          <a:p>
            <a:endParaRPr lang="en-US" sz="2400" dirty="0"/>
          </a:p>
          <a:p>
            <a:r>
              <a:rPr lang="en-US" sz="2400" dirty="0"/>
              <a:t>All ports on </a:t>
            </a:r>
            <a:r>
              <a:rPr lang="en-US" sz="2400" dirty="0">
                <a:solidFill>
                  <a:srgbClr val="FF0000"/>
                </a:solidFill>
              </a:rPr>
              <a:t>a hub or a switch </a:t>
            </a:r>
            <a:r>
              <a:rPr lang="en-US" sz="2400" dirty="0"/>
              <a:t>are by default in the same broadcast domain.</a:t>
            </a:r>
          </a:p>
          <a:p>
            <a:endParaRPr lang="en-US" sz="2400" dirty="0"/>
          </a:p>
          <a:p>
            <a:r>
              <a:rPr lang="en-US" sz="2400" dirty="0"/>
              <a:t>All ports on a </a:t>
            </a:r>
            <a:r>
              <a:rPr lang="en-US" sz="2400" dirty="0">
                <a:solidFill>
                  <a:srgbClr val="FF0000"/>
                </a:solidFill>
              </a:rPr>
              <a:t>router</a:t>
            </a:r>
            <a:r>
              <a:rPr lang="en-US" sz="2400" dirty="0"/>
              <a:t> are in the different broadcast domains and routers don’t forward broadcasts from one broadcast domain to another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458200" cy="838200"/>
          </a:xfrm>
        </p:spPr>
        <p:txBody>
          <a:bodyPr>
            <a:noAutofit/>
          </a:bodyPr>
          <a:lstStyle/>
          <a:p>
            <a:pPr algn="ctr"/>
            <a:r>
              <a:rPr lang="en-US" sz="2800" dirty="0">
                <a:solidFill>
                  <a:srgbClr val="FF0000"/>
                </a:solidFill>
                <a:effectLst/>
              </a:rPr>
              <a:t>COLLISION DOMAIN &amp; BROADCAST DOMAIN</a:t>
            </a:r>
          </a:p>
        </p:txBody>
      </p:sp>
    </p:spTree>
    <p:extLst>
      <p:ext uri="{BB962C8B-B14F-4D97-AF65-F5344CB8AC3E}">
        <p14:creationId xmlns:p14="http://schemas.microsoft.com/office/powerpoint/2010/main" val="33265492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533400"/>
          </a:xfrm>
        </p:spPr>
        <p:txBody>
          <a:bodyPr/>
          <a:lstStyle/>
          <a:p>
            <a:pPr marL="109537" indent="0">
              <a:buNone/>
            </a:pPr>
            <a:r>
              <a:rPr lang="en-US" sz="2400" dirty="0" smtClean="0">
                <a:solidFill>
                  <a:srgbClr val="0070C0"/>
                </a:solidFill>
              </a:rPr>
              <a:t>2- Broadcast domain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458200" cy="838200"/>
          </a:xfrm>
        </p:spPr>
        <p:txBody>
          <a:bodyPr>
            <a:noAutofit/>
          </a:bodyPr>
          <a:lstStyle/>
          <a:p>
            <a:pPr algn="ctr"/>
            <a:r>
              <a:rPr lang="en-US" sz="2800" dirty="0">
                <a:solidFill>
                  <a:srgbClr val="FF0000"/>
                </a:solidFill>
                <a:effectLst/>
              </a:rPr>
              <a:t>COLLISION DOMAIN &amp; BROADCAST DOMAIN</a:t>
            </a:r>
          </a:p>
        </p:txBody>
      </p:sp>
      <p:pic>
        <p:nvPicPr>
          <p:cNvPr id="5" name="صورة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143000"/>
            <a:ext cx="7696200" cy="4767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53917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533400"/>
          </a:xfrm>
        </p:spPr>
        <p:txBody>
          <a:bodyPr/>
          <a:lstStyle/>
          <a:p>
            <a:pPr marL="109537" indent="0">
              <a:buNone/>
            </a:pPr>
            <a:r>
              <a:rPr lang="en-US" sz="2400" dirty="0" smtClean="0">
                <a:solidFill>
                  <a:srgbClr val="0070C0"/>
                </a:solidFill>
              </a:rPr>
              <a:t>2- Broadcast domain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458200" cy="838200"/>
          </a:xfrm>
        </p:spPr>
        <p:txBody>
          <a:bodyPr>
            <a:noAutofit/>
          </a:bodyPr>
          <a:lstStyle/>
          <a:p>
            <a:pPr algn="ctr"/>
            <a:r>
              <a:rPr lang="en-US" sz="2800" dirty="0">
                <a:solidFill>
                  <a:srgbClr val="FF0000"/>
                </a:solidFill>
                <a:effectLst/>
              </a:rPr>
              <a:t>COLLISION DOMAIN &amp; BROADCAST DOMAIN</a:t>
            </a:r>
          </a:p>
        </p:txBody>
      </p:sp>
      <p:pic>
        <p:nvPicPr>
          <p:cNvPr id="6" name="صورة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299210"/>
            <a:ext cx="7086600" cy="4945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28839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62200"/>
            <a:ext cx="8229600" cy="1828800"/>
          </a:xfrm>
        </p:spPr>
        <p:txBody>
          <a:bodyPr>
            <a:noAutofit/>
          </a:bodyPr>
          <a:lstStyle/>
          <a:p>
            <a:pPr lvl="0" algn="ctr"/>
            <a:r>
              <a:rPr lang="en-US" sz="9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</a:t>
            </a:r>
            <a:endParaRPr lang="en-US" sz="9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784783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2" presetClass="emph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2"/>
      <p:bldP spid="2" grpId="3"/>
      <p:bldP spid="2" grpId="4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icture 6" descr="question-mar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381000"/>
            <a:ext cx="4673600" cy="583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76200" y="943428"/>
            <a:ext cx="9067800" cy="5457371"/>
          </a:xfrm>
        </p:spPr>
        <p:txBody>
          <a:bodyPr/>
          <a:lstStyle/>
          <a:p>
            <a:pPr marL="109537" lvl="0" indent="0">
              <a:buNone/>
            </a:pPr>
            <a:r>
              <a:rPr lang="en-US" sz="2800" dirty="0">
                <a:solidFill>
                  <a:srgbClr val="6666FF"/>
                </a:solidFill>
              </a:rPr>
              <a:t>A communications </a:t>
            </a:r>
            <a:r>
              <a:rPr lang="en-US" sz="2800" dirty="0" smtClean="0">
                <a:solidFill>
                  <a:srgbClr val="6666FF"/>
                </a:solidFill>
              </a:rPr>
              <a:t>links </a:t>
            </a:r>
            <a:r>
              <a:rPr lang="en-US" sz="2800" dirty="0"/>
              <a:t>can be defined as a pathway over which information can be conveyed.</a:t>
            </a:r>
          </a:p>
          <a:p>
            <a:pPr marL="109537" lvl="0" indent="0">
              <a:buNone/>
            </a:pPr>
            <a:endParaRPr lang="en-US" sz="2800" dirty="0"/>
          </a:p>
          <a:p>
            <a:pPr lvl="0">
              <a:buFontTx/>
              <a:buChar char="-"/>
            </a:pPr>
            <a:r>
              <a:rPr lang="en-US" sz="2800" dirty="0" smtClean="0">
                <a:solidFill>
                  <a:srgbClr val="6666FF"/>
                </a:solidFill>
              </a:rPr>
              <a:t>Physical </a:t>
            </a:r>
            <a:r>
              <a:rPr lang="en-US" sz="2800" dirty="0">
                <a:solidFill>
                  <a:srgbClr val="6666FF"/>
                </a:solidFill>
              </a:rPr>
              <a:t>wire </a:t>
            </a:r>
            <a:endParaRPr lang="en-US" sz="2800" dirty="0" smtClean="0">
              <a:solidFill>
                <a:srgbClr val="6666FF"/>
              </a:solidFill>
            </a:endParaRPr>
          </a:p>
          <a:p>
            <a:pPr lvl="0">
              <a:buFontTx/>
              <a:buChar char="-"/>
            </a:pPr>
            <a:r>
              <a:rPr lang="en-US" sz="2800" dirty="0" smtClean="0">
                <a:solidFill>
                  <a:srgbClr val="6666FF"/>
                </a:solidFill>
              </a:rPr>
              <a:t>Radio, Laser, Other </a:t>
            </a:r>
            <a:r>
              <a:rPr lang="en-US" sz="2800" dirty="0">
                <a:solidFill>
                  <a:srgbClr val="6666FF"/>
                </a:solidFill>
              </a:rPr>
              <a:t>radiated energy </a:t>
            </a:r>
            <a:r>
              <a:rPr lang="en-US" sz="2800" dirty="0" smtClean="0">
                <a:solidFill>
                  <a:srgbClr val="6666FF"/>
                </a:solidFill>
              </a:rPr>
              <a:t>source</a:t>
            </a:r>
          </a:p>
          <a:p>
            <a:pPr lvl="0">
              <a:buFontTx/>
              <a:buChar char="-"/>
            </a:pPr>
            <a:endParaRPr lang="en-US" sz="2800" dirty="0" smtClean="0"/>
          </a:p>
          <a:p>
            <a:pPr lvl="0">
              <a:buFontTx/>
              <a:buChar char="-"/>
            </a:pPr>
            <a:endParaRPr lang="en-US" sz="2800" dirty="0"/>
          </a:p>
          <a:p>
            <a:pPr marL="109537" lvl="0" indent="0">
              <a:buNone/>
            </a:pPr>
            <a:r>
              <a:rPr lang="en-US" sz="2800" dirty="0"/>
              <a:t>In between </a:t>
            </a:r>
            <a:r>
              <a:rPr lang="en-US" sz="2800" dirty="0">
                <a:solidFill>
                  <a:srgbClr val="00B050"/>
                </a:solidFill>
              </a:rPr>
              <a:t>the transmitter and the receiver</a:t>
            </a:r>
            <a:r>
              <a:rPr lang="en-US" sz="2800" dirty="0"/>
              <a:t>, the transmission medium of the data, this is usually called as </a:t>
            </a:r>
            <a:r>
              <a:rPr lang="en-US" sz="2800" dirty="0">
                <a:solidFill>
                  <a:srgbClr val="FF0000"/>
                </a:solidFill>
              </a:rPr>
              <a:t>the channel of a communication system.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458200" cy="838200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solidFill>
                  <a:srgbClr val="FF0000"/>
                </a:solidFill>
              </a:rPr>
              <a:t>COMMUNICATION LINKS</a:t>
            </a:r>
            <a:endParaRPr lang="en-US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19955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76200" y="943428"/>
            <a:ext cx="9067800" cy="2462075"/>
          </a:xfrm>
        </p:spPr>
        <p:txBody>
          <a:bodyPr/>
          <a:lstStyle/>
          <a:p>
            <a:pPr marL="109537" indent="0">
              <a:buNone/>
            </a:pPr>
            <a:r>
              <a:rPr lang="en-US" dirty="0"/>
              <a:t>The communication through links can be classified as</a:t>
            </a:r>
            <a:r>
              <a:rPr lang="en-US" dirty="0" smtClean="0"/>
              <a:t>:</a:t>
            </a:r>
            <a:endParaRPr lang="en-US" dirty="0"/>
          </a:p>
          <a:p>
            <a:pPr marL="109537" indent="0">
              <a:buNone/>
            </a:pPr>
            <a:endParaRPr lang="en-US" dirty="0" smtClean="0"/>
          </a:p>
          <a:p>
            <a:pPr marL="109537" indent="0">
              <a:buNone/>
            </a:pPr>
            <a:r>
              <a:rPr lang="en-US" dirty="0" smtClean="0"/>
              <a:t>1- </a:t>
            </a:r>
            <a:r>
              <a:rPr lang="en-US" b="1" dirty="0" smtClean="0"/>
              <a:t>Simplex</a:t>
            </a:r>
          </a:p>
          <a:p>
            <a:pPr marL="109537" indent="0">
              <a:buNone/>
            </a:pPr>
            <a:endParaRPr lang="en-US" b="1" dirty="0"/>
          </a:p>
          <a:p>
            <a:pPr marL="109537" indent="0">
              <a:buNone/>
            </a:pPr>
            <a:endParaRPr lang="en-US" b="1" dirty="0" smtClean="0"/>
          </a:p>
          <a:p>
            <a:pPr marL="109537" indent="0">
              <a:buNone/>
            </a:pPr>
            <a:endParaRPr lang="en-US" b="1" dirty="0"/>
          </a:p>
          <a:p>
            <a:pPr marL="109537" indent="0">
              <a:buNone/>
            </a:pPr>
            <a:endParaRPr lang="en-US" b="1" dirty="0" smtClean="0"/>
          </a:p>
          <a:p>
            <a:pPr marL="109537" indent="0">
              <a:buNone/>
            </a:pPr>
            <a:endParaRPr lang="en-US" b="1" dirty="0"/>
          </a:p>
          <a:p>
            <a:pPr marL="109537" indent="0">
              <a:buNone/>
            </a:pPr>
            <a:r>
              <a:rPr lang="en-US" dirty="0" smtClean="0"/>
              <a:t> EX: </a:t>
            </a:r>
            <a:r>
              <a:rPr lang="en-US" dirty="0" smtClean="0">
                <a:solidFill>
                  <a:srgbClr val="FF0000"/>
                </a:solidFill>
              </a:rPr>
              <a:t>Radio </a:t>
            </a:r>
            <a:r>
              <a:rPr lang="en-US" dirty="0">
                <a:solidFill>
                  <a:srgbClr val="FF0000"/>
                </a:solidFill>
              </a:rPr>
              <a:t>station and T.V broadcasting</a:t>
            </a:r>
            <a:endParaRPr lang="en-US" sz="2800" dirty="0">
              <a:solidFill>
                <a:srgbClr val="FF0000"/>
              </a:solidFill>
            </a:endParaRPr>
          </a:p>
          <a:p>
            <a:pPr marL="109537" indent="0" algn="ctr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458200" cy="838200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solidFill>
                  <a:srgbClr val="FF0000"/>
                </a:solidFill>
              </a:rPr>
              <a:t>COMMUNICATION LINKS</a:t>
            </a:r>
            <a:endParaRPr lang="en-US" sz="4400" dirty="0">
              <a:solidFill>
                <a:srgbClr val="FF0000"/>
              </a:solidFill>
            </a:endParaRPr>
          </a:p>
        </p:txBody>
      </p:sp>
      <p:pic>
        <p:nvPicPr>
          <p:cNvPr id="5" name="صورة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2895600"/>
            <a:ext cx="7239000" cy="1928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96444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76200" y="943429"/>
            <a:ext cx="9067800" cy="1723571"/>
          </a:xfrm>
        </p:spPr>
        <p:txBody>
          <a:bodyPr/>
          <a:lstStyle/>
          <a:p>
            <a:pPr marL="109537" indent="0">
              <a:buNone/>
            </a:pPr>
            <a:r>
              <a:rPr lang="en-US" b="1" dirty="0" smtClean="0"/>
              <a:t>2- </a:t>
            </a:r>
            <a:r>
              <a:rPr lang="en-US" b="1" dirty="0" smtClean="0"/>
              <a:t>Half-duplex</a:t>
            </a:r>
            <a:endParaRPr lang="en-US" b="1" dirty="0"/>
          </a:p>
          <a:p>
            <a:pPr marL="109537" indent="0">
              <a:buNone/>
            </a:pPr>
            <a:endParaRPr lang="en-US" sz="2800" b="1" dirty="0" smtClean="0">
              <a:solidFill>
                <a:srgbClr val="FF0000"/>
              </a:solidFill>
            </a:endParaRPr>
          </a:p>
          <a:p>
            <a:pPr marL="109537" indent="0">
              <a:buNone/>
            </a:pPr>
            <a:endParaRPr lang="en-US" sz="2800" b="1" dirty="0">
              <a:solidFill>
                <a:srgbClr val="FF0000"/>
              </a:solidFill>
            </a:endParaRPr>
          </a:p>
          <a:p>
            <a:pPr marL="109537" indent="0">
              <a:buNone/>
            </a:pPr>
            <a:endParaRPr lang="en-US" sz="2800" b="1" dirty="0" smtClean="0">
              <a:solidFill>
                <a:srgbClr val="FF0000"/>
              </a:solidFill>
            </a:endParaRPr>
          </a:p>
          <a:p>
            <a:pPr marL="109537" indent="0">
              <a:buNone/>
            </a:pPr>
            <a:endParaRPr lang="en-US" sz="2800" b="1" dirty="0">
              <a:solidFill>
                <a:srgbClr val="FF0000"/>
              </a:solidFill>
            </a:endParaRPr>
          </a:p>
          <a:p>
            <a:pPr marL="109537" indent="0">
              <a:buNone/>
            </a:pPr>
            <a:endParaRPr lang="en-US" sz="2800" b="1" dirty="0" smtClean="0">
              <a:solidFill>
                <a:srgbClr val="FF0000"/>
              </a:solidFill>
            </a:endParaRPr>
          </a:p>
          <a:p>
            <a:pPr marL="109537" indent="0">
              <a:buNone/>
            </a:pPr>
            <a:endParaRPr lang="en-US" sz="2800" b="1" dirty="0" smtClean="0">
              <a:solidFill>
                <a:srgbClr val="FF0000"/>
              </a:solidFill>
            </a:endParaRPr>
          </a:p>
          <a:p>
            <a:pPr marL="109537" indent="0">
              <a:buNone/>
            </a:pPr>
            <a:endParaRPr lang="en-US" sz="2800" b="1" dirty="0" smtClean="0">
              <a:solidFill>
                <a:srgbClr val="FF0000"/>
              </a:solidFill>
            </a:endParaRPr>
          </a:p>
          <a:p>
            <a:pPr marL="109537" indent="0">
              <a:buNone/>
            </a:pPr>
            <a:r>
              <a:rPr lang="en-US" sz="2800" dirty="0" smtClean="0"/>
              <a:t>EX: </a:t>
            </a:r>
            <a:r>
              <a:rPr lang="en-US" sz="2800" dirty="0" smtClean="0">
                <a:solidFill>
                  <a:srgbClr val="FF0000"/>
                </a:solidFill>
              </a:rPr>
              <a:t>Two </a:t>
            </a:r>
            <a:r>
              <a:rPr lang="en-US" sz="2800" dirty="0">
                <a:solidFill>
                  <a:srgbClr val="FF0000"/>
                </a:solidFill>
              </a:rPr>
              <a:t>persons talking to each other such that when speaks the other listens and vice versa.</a:t>
            </a:r>
            <a:endParaRPr lang="en-US" sz="3200" dirty="0">
              <a:solidFill>
                <a:srgbClr val="FF0000"/>
              </a:solidFill>
            </a:endParaRPr>
          </a:p>
          <a:p>
            <a:pPr marL="109537" indent="0">
              <a:buNone/>
            </a:pP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458200" cy="838200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solidFill>
                  <a:srgbClr val="FF0000"/>
                </a:solidFill>
              </a:rPr>
              <a:t>COMMUNICATION LINKS</a:t>
            </a:r>
            <a:endParaRPr lang="en-US" sz="4400" dirty="0">
              <a:solidFill>
                <a:srgbClr val="FF0000"/>
              </a:solidFill>
            </a:endParaRPr>
          </a:p>
        </p:txBody>
      </p:sp>
      <p:pic>
        <p:nvPicPr>
          <p:cNvPr id="6" name="صورة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1752600"/>
            <a:ext cx="6781800" cy="2161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441811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76200" y="943429"/>
            <a:ext cx="9067800" cy="1723571"/>
          </a:xfrm>
        </p:spPr>
        <p:txBody>
          <a:bodyPr/>
          <a:lstStyle/>
          <a:p>
            <a:pPr marL="109537" indent="0">
              <a:buNone/>
            </a:pPr>
            <a:r>
              <a:rPr lang="en-US" dirty="0"/>
              <a:t>3- </a:t>
            </a:r>
            <a:r>
              <a:rPr lang="en-US" b="1" dirty="0"/>
              <a:t>Full-duplex:</a:t>
            </a:r>
            <a:r>
              <a:rPr lang="en-US" dirty="0"/>
              <a:t> </a:t>
            </a:r>
            <a:endParaRPr lang="en-US" dirty="0" smtClean="0"/>
          </a:p>
          <a:p>
            <a:pPr marL="109537" indent="0">
              <a:buNone/>
            </a:pPr>
            <a:endParaRPr lang="en-US" dirty="0"/>
          </a:p>
          <a:p>
            <a:pPr marL="109537" indent="0">
              <a:buNone/>
            </a:pPr>
            <a:endParaRPr lang="en-US" dirty="0" smtClean="0"/>
          </a:p>
          <a:p>
            <a:pPr marL="109537" indent="0">
              <a:buNone/>
            </a:pPr>
            <a:endParaRPr lang="en-US" dirty="0"/>
          </a:p>
          <a:p>
            <a:pPr marL="109537" indent="0">
              <a:buNone/>
            </a:pPr>
            <a:endParaRPr lang="en-US" dirty="0" smtClean="0"/>
          </a:p>
          <a:p>
            <a:pPr marL="109537" indent="0">
              <a:buNone/>
            </a:pPr>
            <a:endParaRPr lang="en-US" dirty="0"/>
          </a:p>
          <a:p>
            <a:pPr marL="109537" indent="0">
              <a:buNone/>
            </a:pPr>
            <a:endParaRPr lang="en-US" dirty="0" smtClean="0"/>
          </a:p>
          <a:p>
            <a:pPr marL="109537" indent="0">
              <a:buNone/>
            </a:pPr>
            <a:endParaRPr lang="en-US" dirty="0"/>
          </a:p>
          <a:p>
            <a:pPr marL="109537" indent="0">
              <a:buNone/>
            </a:pPr>
            <a:r>
              <a:rPr lang="en-US" dirty="0" smtClean="0"/>
              <a:t>Ex: </a:t>
            </a:r>
            <a:r>
              <a:rPr lang="en-US" dirty="0">
                <a:solidFill>
                  <a:srgbClr val="FF0000"/>
                </a:solidFill>
              </a:rPr>
              <a:t>A discussion in a group without discipline.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458200" cy="838200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solidFill>
                  <a:srgbClr val="FF0000"/>
                </a:solidFill>
              </a:rPr>
              <a:t>COMMUNICATION LINKS</a:t>
            </a:r>
            <a:endParaRPr lang="en-US" sz="4400" dirty="0">
              <a:solidFill>
                <a:srgbClr val="FF0000"/>
              </a:solidFill>
            </a:endParaRPr>
          </a:p>
        </p:txBody>
      </p:sp>
      <p:pic>
        <p:nvPicPr>
          <p:cNvPr id="5" name="صورة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300" y="2133600"/>
            <a:ext cx="7467600" cy="1985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965541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0" y="943429"/>
            <a:ext cx="9144000" cy="5152571"/>
          </a:xfrm>
        </p:spPr>
        <p:txBody>
          <a:bodyPr/>
          <a:lstStyle/>
          <a:p>
            <a:r>
              <a:rPr lang="en-US" sz="3200" dirty="0"/>
              <a:t>Devices that interconnect different computer together</a:t>
            </a:r>
            <a:r>
              <a:rPr lang="en-US" sz="3200" dirty="0" smtClean="0"/>
              <a:t>.</a:t>
            </a:r>
          </a:p>
          <a:p>
            <a:endParaRPr lang="en-US" sz="3200" dirty="0"/>
          </a:p>
          <a:p>
            <a:r>
              <a:rPr lang="en-US" sz="3200" dirty="0" smtClean="0"/>
              <a:t>Computer </a:t>
            </a:r>
            <a:r>
              <a:rPr lang="en-US" sz="3200" dirty="0"/>
              <a:t>networking devices are known by different names such as </a:t>
            </a:r>
            <a:r>
              <a:rPr lang="en-US" sz="3200" dirty="0">
                <a:solidFill>
                  <a:srgbClr val="6666FF"/>
                </a:solidFill>
              </a:rPr>
              <a:t>networking devices, networking hardware, network equipment etc. </a:t>
            </a:r>
            <a:endParaRPr lang="en-US" sz="3200" dirty="0" smtClean="0">
              <a:solidFill>
                <a:srgbClr val="6666FF"/>
              </a:solidFill>
            </a:endParaRPr>
          </a:p>
          <a:p>
            <a:pPr marL="109537" indent="0">
              <a:buNone/>
            </a:pPr>
            <a:endParaRPr lang="en-US" sz="3200" dirty="0">
              <a:solidFill>
                <a:srgbClr val="FF0000"/>
              </a:solidFill>
            </a:endParaRPr>
          </a:p>
          <a:p>
            <a:r>
              <a:rPr lang="en-US" sz="3200" dirty="0"/>
              <a:t>T</a:t>
            </a:r>
            <a:r>
              <a:rPr lang="en-US" sz="3200" dirty="0" smtClean="0"/>
              <a:t>hey </a:t>
            </a:r>
            <a:r>
              <a:rPr lang="en-US" sz="3200" dirty="0"/>
              <a:t>work at </a:t>
            </a:r>
            <a:r>
              <a:rPr lang="en-US" sz="3200" dirty="0">
                <a:solidFill>
                  <a:srgbClr val="FF0000"/>
                </a:solidFill>
              </a:rPr>
              <a:t>different layers </a:t>
            </a:r>
            <a:r>
              <a:rPr lang="en-US" sz="3200" dirty="0"/>
              <a:t>of the computer networks.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458200" cy="838200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effectLst/>
              </a:rPr>
              <a:t>NETWORK DEVICES</a:t>
            </a:r>
          </a:p>
        </p:txBody>
      </p:sp>
    </p:spTree>
    <p:extLst>
      <p:ext uri="{BB962C8B-B14F-4D97-AF65-F5344CB8AC3E}">
        <p14:creationId xmlns:p14="http://schemas.microsoft.com/office/powerpoint/2010/main" val="333878538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76200" y="943429"/>
            <a:ext cx="9067800" cy="3628571"/>
          </a:xfrm>
        </p:spPr>
        <p:txBody>
          <a:bodyPr/>
          <a:lstStyle/>
          <a:p>
            <a:pPr marL="109537" indent="0">
              <a:buNone/>
            </a:pPr>
            <a:r>
              <a:rPr lang="en-US" sz="2400" dirty="0">
                <a:solidFill>
                  <a:srgbClr val="6666FF"/>
                </a:solidFill>
              </a:rPr>
              <a:t>1- </a:t>
            </a:r>
            <a:r>
              <a:rPr lang="en-US" sz="2400" dirty="0" smtClean="0">
                <a:solidFill>
                  <a:srgbClr val="6666FF"/>
                </a:solidFill>
              </a:rPr>
              <a:t>Repeater (</a:t>
            </a:r>
            <a:r>
              <a:rPr lang="en-US" sz="2400" dirty="0">
                <a:solidFill>
                  <a:srgbClr val="6666FF"/>
                </a:solidFill>
              </a:rPr>
              <a:t>The physical layer </a:t>
            </a:r>
            <a:r>
              <a:rPr lang="en-US" sz="2400" dirty="0" smtClean="0">
                <a:solidFill>
                  <a:srgbClr val="6666FF"/>
                </a:solidFill>
              </a:rPr>
              <a:t>device)</a:t>
            </a:r>
            <a:endParaRPr lang="en-US" sz="2400" dirty="0">
              <a:solidFill>
                <a:srgbClr val="6666FF"/>
              </a:solidFill>
            </a:endParaRPr>
          </a:p>
          <a:p>
            <a:r>
              <a:rPr lang="en-US" sz="2400" dirty="0"/>
              <a:t>A repeater is an electronic device that receives a signal and retransmits it at a higher level and/or higher power, or onto the other side of an </a:t>
            </a:r>
            <a:r>
              <a:rPr lang="en-US" sz="2400" dirty="0" smtClean="0"/>
              <a:t>obstruction</a:t>
            </a:r>
            <a:endParaRPr lang="en-US" sz="2400" dirty="0"/>
          </a:p>
          <a:p>
            <a:r>
              <a:rPr lang="en-US" sz="2400" dirty="0"/>
              <a:t>Repeaters are majorly employed in long distance transmission to reduce the effect of attenuation</a:t>
            </a:r>
            <a:r>
              <a:rPr lang="en-US" sz="2400" dirty="0" smtClean="0"/>
              <a:t>.</a:t>
            </a:r>
            <a:endParaRPr lang="en-US" sz="2400" dirty="0"/>
          </a:p>
          <a:p>
            <a:r>
              <a:rPr lang="en-US" sz="2400" dirty="0"/>
              <a:t> It is important to note that repeaters do not amplify the original signal but simply </a:t>
            </a:r>
            <a:r>
              <a:rPr lang="en-US" sz="2400" dirty="0">
                <a:solidFill>
                  <a:srgbClr val="FF0000"/>
                </a:solidFill>
              </a:rPr>
              <a:t>regenerate</a:t>
            </a:r>
            <a:r>
              <a:rPr lang="en-US" sz="2400" dirty="0"/>
              <a:t> it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458200" cy="838200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effectLst/>
              </a:rPr>
              <a:t>NETWORK DEVICES</a:t>
            </a:r>
          </a:p>
        </p:txBody>
      </p:sp>
      <p:pic>
        <p:nvPicPr>
          <p:cNvPr id="4" name="صورة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4316186"/>
            <a:ext cx="4114800" cy="26289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1892425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76200" y="943429"/>
            <a:ext cx="9067800" cy="3628571"/>
          </a:xfrm>
        </p:spPr>
        <p:txBody>
          <a:bodyPr/>
          <a:lstStyle/>
          <a:p>
            <a:pPr marL="109537" indent="0">
              <a:buNone/>
            </a:pPr>
            <a:r>
              <a:rPr lang="en-US" sz="2400" dirty="0">
                <a:solidFill>
                  <a:srgbClr val="6666FF"/>
                </a:solidFill>
              </a:rPr>
              <a:t>2- Modem (Physical layer device)</a:t>
            </a:r>
          </a:p>
          <a:p>
            <a:pPr marL="109537" indent="0">
              <a:buNone/>
            </a:pPr>
            <a:endParaRPr lang="en-US" sz="2400" dirty="0">
              <a:solidFill>
                <a:srgbClr val="6666FF"/>
              </a:solidFill>
            </a:endParaRPr>
          </a:p>
          <a:p>
            <a:r>
              <a:rPr lang="en-US" sz="2400" dirty="0"/>
              <a:t>A modem stands for </a:t>
            </a:r>
            <a:r>
              <a:rPr lang="en-US" sz="2400" dirty="0">
                <a:solidFill>
                  <a:srgbClr val="FF0000"/>
                </a:solidFill>
              </a:rPr>
              <a:t>(Modulator + Demodulator). </a:t>
            </a:r>
          </a:p>
          <a:p>
            <a:endParaRPr lang="en-US" sz="2400" dirty="0"/>
          </a:p>
          <a:p>
            <a:r>
              <a:rPr lang="en-US" sz="2400" dirty="0"/>
              <a:t>Modulates and demodulates the signal between the digital data of a computer and the analog signal of a telephone line.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458200" cy="838200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effectLst/>
              </a:rPr>
              <a:t>NETWORK DEVICES</a:t>
            </a:r>
          </a:p>
        </p:txBody>
      </p:sp>
    </p:spTree>
    <p:extLst>
      <p:ext uri="{BB962C8B-B14F-4D97-AF65-F5344CB8AC3E}">
        <p14:creationId xmlns:p14="http://schemas.microsoft.com/office/powerpoint/2010/main" val="214912522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3928</TotalTime>
  <Words>901</Words>
  <Application>Microsoft Office PowerPoint</Application>
  <PresentationFormat>عرض على الشاشة (4:3)</PresentationFormat>
  <Paragraphs>151</Paragraphs>
  <Slides>24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24</vt:i4>
      </vt:variant>
    </vt:vector>
  </HeadingPairs>
  <TitlesOfParts>
    <vt:vector size="31" baseType="lpstr">
      <vt:lpstr>Arial</vt:lpstr>
      <vt:lpstr>Calibri</vt:lpstr>
      <vt:lpstr>Lucida Sans Unicode</vt:lpstr>
      <vt:lpstr>Verdana</vt:lpstr>
      <vt:lpstr>Wingdings 2</vt:lpstr>
      <vt:lpstr>Wingdings 3</vt:lpstr>
      <vt:lpstr>Concourse</vt:lpstr>
      <vt:lpstr>Computer Networks</vt:lpstr>
      <vt:lpstr>Presentation Outline</vt:lpstr>
      <vt:lpstr>COMMUNICATION LINKS</vt:lpstr>
      <vt:lpstr>COMMUNICATION LINKS</vt:lpstr>
      <vt:lpstr>COMMUNICATION LINKS</vt:lpstr>
      <vt:lpstr>COMMUNICATION LINKS</vt:lpstr>
      <vt:lpstr>NETWORK DEVICES</vt:lpstr>
      <vt:lpstr>NETWORK DEVICES</vt:lpstr>
      <vt:lpstr>NETWORK DEVICES</vt:lpstr>
      <vt:lpstr>NETWORK DEVICES</vt:lpstr>
      <vt:lpstr>NETWORK DEVICES</vt:lpstr>
      <vt:lpstr>NETWORK DEVICES</vt:lpstr>
      <vt:lpstr>NETWORK DEVICES</vt:lpstr>
      <vt:lpstr>NETWORK DEVICES</vt:lpstr>
      <vt:lpstr>NETWORK DEVICES</vt:lpstr>
      <vt:lpstr>NETWORK DEVICES</vt:lpstr>
      <vt:lpstr>COLLISION DOMAIN &amp; BROADCAST DOMAIN</vt:lpstr>
      <vt:lpstr>COLLISION DOMAIN &amp; BROADCAST DOMAIN</vt:lpstr>
      <vt:lpstr>COLLISION DOMAIN &amp; BROADCAST DOMAIN</vt:lpstr>
      <vt:lpstr>COLLISION DOMAIN &amp; BROADCAST DOMAIN</vt:lpstr>
      <vt:lpstr>COLLISION DOMAIN &amp; BROADCAST DOMAIN</vt:lpstr>
      <vt:lpstr>COLLISION DOMAIN &amp; BROADCAST DOMAIN</vt:lpstr>
      <vt:lpstr>THANK YOU</vt:lpstr>
      <vt:lpstr>عرض تقديمي في PowerPoint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bad is selfish routing?</dc:title>
  <dc:creator>al marsa</dc:creator>
  <cp:lastModifiedBy>al marsa</cp:lastModifiedBy>
  <cp:revision>229</cp:revision>
  <dcterms:created xsi:type="dcterms:W3CDTF">2010-04-29T23:38:56Z</dcterms:created>
  <dcterms:modified xsi:type="dcterms:W3CDTF">2017-11-12T20:31:57Z</dcterms:modified>
</cp:coreProperties>
</file>